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14"/>
  </p:notesMasterIdLst>
  <p:sldIdLst>
    <p:sldId id="256" r:id="rId2"/>
    <p:sldId id="261" r:id="rId3"/>
    <p:sldId id="262" r:id="rId4"/>
    <p:sldId id="263" r:id="rId5"/>
    <p:sldId id="264" r:id="rId6"/>
    <p:sldId id="265" r:id="rId7"/>
    <p:sldId id="266" r:id="rId8"/>
    <p:sldId id="267" r:id="rId9"/>
    <p:sldId id="268" r:id="rId10"/>
    <p:sldId id="269" r:id="rId11"/>
    <p:sldId id="270" r:id="rId12"/>
    <p:sldId id="271"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93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91008" autoAdjust="0"/>
  </p:normalViewPr>
  <p:slideViewPr>
    <p:cSldViewPr snapToGrid="0">
      <p:cViewPr>
        <p:scale>
          <a:sx n="86" d="100"/>
          <a:sy n="86" d="100"/>
        </p:scale>
        <p:origin x="-1374" y="-13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181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t>10/08/1436</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1</a:t>
            </a:fld>
            <a:endParaRPr lang="ar-SA"/>
          </a:p>
        </p:txBody>
      </p:sp>
    </p:spTree>
    <p:extLst>
      <p:ext uri="{BB962C8B-B14F-4D97-AF65-F5344CB8AC3E}">
        <p14:creationId xmlns:p14="http://schemas.microsoft.com/office/powerpoint/2010/main" val="2128495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أخبر المشاركين بأن هناك م</a:t>
            </a:r>
            <a:r>
              <a:rPr lang="ar-AE" dirty="0" smtClean="0"/>
              <a:t>طبوع</a:t>
            </a:r>
            <a:r>
              <a:rPr lang="ar-SA" dirty="0" smtClean="0"/>
              <a:t>ات ومواد إرشادية متنوعة كتبت خصيصا لبرامج التحويلات النقدية، وذكر المشاركين بأن المساءلة تجاه المستفيدين هي أحدا العناصر المهمة. </a:t>
            </a:r>
          </a:p>
          <a:p>
            <a:endParaRPr lang="ar-SA" dirty="0" smtClean="0"/>
          </a:p>
          <a:p>
            <a:r>
              <a:rPr lang="ar-SA" dirty="0" smtClean="0"/>
              <a:t>الفصل رقم 4 'استعراض الممارسات الجيدة' يبدأ بـ 'المشاركة والتوعية والمساءلة'، ويتضمن قائمة مرجعية مفيدة للغاية عن المبادئ التوجيهية للاتحاد الدولي لجمعيات الصليب الأحمر والهلال الأحمر فيما يتعلق بالرسائل الرئيسية التي ينبغي توزيعها على مختلف الجماهير المشاركة في برامج التحويلات النقدية.</a:t>
            </a:r>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10</a:t>
            </a:fld>
            <a:endParaRPr lang="ar-SA"/>
          </a:p>
        </p:txBody>
      </p:sp>
    </p:spTree>
    <p:extLst>
      <p:ext uri="{BB962C8B-B14F-4D97-AF65-F5344CB8AC3E}">
        <p14:creationId xmlns:p14="http://schemas.microsoft.com/office/powerpoint/2010/main" val="774503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توجد أيضاً إرشادات تبرز الحاجة إلى حماية فئات محددة تشارك بشكل مباشر أو غير مباشر في برامج التحويلات النقدية (مثل الأطفال)، و مفيدة جداً في دعم مبادئ الحماية الواردة في دليل اسفير عند تنفيذ برامج التحويلات النقدية.</a:t>
            </a:r>
          </a:p>
        </p:txBody>
      </p:sp>
      <p:sp>
        <p:nvSpPr>
          <p:cNvPr id="4" name="Slide Number Placeholder 3"/>
          <p:cNvSpPr>
            <a:spLocks noGrp="1"/>
          </p:cNvSpPr>
          <p:nvPr>
            <p:ph type="sldNum" sz="quarter" idx="10"/>
          </p:nvPr>
        </p:nvSpPr>
        <p:spPr/>
        <p:txBody>
          <a:bodyPr/>
          <a:lstStyle/>
          <a:p>
            <a:fld id="{53579C48-162C-47C7-9687-2839989AFBEE}" type="slidenum">
              <a:rPr lang="ar-SA" smtClean="0"/>
              <a:t>11</a:t>
            </a:fld>
            <a:endParaRPr lang="ar-SA"/>
          </a:p>
        </p:txBody>
      </p:sp>
    </p:spTree>
    <p:extLst>
      <p:ext uri="{BB962C8B-B14F-4D97-AF65-F5344CB8AC3E}">
        <p14:creationId xmlns:p14="http://schemas.microsoft.com/office/powerpoint/2010/main" val="1865496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12</a:t>
            </a:fld>
            <a:endParaRPr lang="ar-SA"/>
          </a:p>
        </p:txBody>
      </p:sp>
    </p:spTree>
    <p:extLst>
      <p:ext uri="{BB962C8B-B14F-4D97-AF65-F5344CB8AC3E}">
        <p14:creationId xmlns:p14="http://schemas.microsoft.com/office/powerpoint/2010/main" val="2239525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دعونا نشاهد مقطع فيديو قصير من إعداد «شراكة التعلم في مجال النقد»:</a:t>
            </a:r>
          </a:p>
          <a:p>
            <a:endParaRPr lang="ar-SA" smtClean="0"/>
          </a:p>
          <a:p>
            <a:r>
              <a:rPr lang="en-GB" sz="1000" smtClean="0"/>
              <a:t>http://www.cashlearning.org/resources/video-library/cash-transfer-programming---an-introduction</a:t>
            </a:r>
          </a:p>
        </p:txBody>
      </p:sp>
      <p:sp>
        <p:nvSpPr>
          <p:cNvPr id="4" name="Slide Number Placeholder 3"/>
          <p:cNvSpPr>
            <a:spLocks noGrp="1"/>
          </p:cNvSpPr>
          <p:nvPr>
            <p:ph type="sldNum" sz="quarter" idx="10"/>
          </p:nvPr>
        </p:nvSpPr>
        <p:spPr/>
        <p:txBody>
          <a:bodyPr/>
          <a:lstStyle/>
          <a:p>
            <a:fld id="{53579C48-162C-47C7-9687-2839989AFBEE}" type="slidenum">
              <a:rPr lang="ar-SA" smtClean="0"/>
              <a:t>2</a:t>
            </a:fld>
            <a:endParaRPr lang="ar-SA"/>
          </a:p>
        </p:txBody>
      </p:sp>
    </p:spTree>
    <p:extLst>
      <p:ext uri="{BB962C8B-B14F-4D97-AF65-F5344CB8AC3E}">
        <p14:creationId xmlns:p14="http://schemas.microsoft.com/office/powerpoint/2010/main" val="4109001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قسم المشاركين إلى 8 مجموعات واعط كل مجموعة عدداً من 1 إلى 8.</a:t>
            </a:r>
          </a:p>
          <a:p>
            <a:r>
              <a:rPr lang="ar-SA" smtClean="0"/>
              <a:t>استخدم جهازاً لضبط الوقت للتأكد من تخصيص دقيقة واحدة لكل مجموعة.</a:t>
            </a:r>
          </a:p>
        </p:txBody>
      </p:sp>
      <p:sp>
        <p:nvSpPr>
          <p:cNvPr id="4" name="Slide Number Placeholder 3"/>
          <p:cNvSpPr>
            <a:spLocks noGrp="1"/>
          </p:cNvSpPr>
          <p:nvPr>
            <p:ph type="sldNum" sz="quarter" idx="10"/>
          </p:nvPr>
        </p:nvSpPr>
        <p:spPr/>
        <p:txBody>
          <a:bodyPr/>
          <a:lstStyle/>
          <a:p>
            <a:fld id="{53579C48-162C-47C7-9687-2839989AFBEE}" type="slidenum">
              <a:rPr lang="ar-SA" smtClean="0"/>
              <a:t>3</a:t>
            </a:fld>
            <a:endParaRPr lang="ar-SA"/>
          </a:p>
        </p:txBody>
      </p:sp>
    </p:spTree>
    <p:extLst>
      <p:ext uri="{BB962C8B-B14F-4D97-AF65-F5344CB8AC3E}">
        <p14:creationId xmlns:p14="http://schemas.microsoft.com/office/powerpoint/2010/main" val="509237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أوضح أن هذا المعيار الجديد موجود في قسم الأمن الغذائي نظراً لأن الخبرة المكتسبة في التحويلات النقدية والقسائم قد جمعت في معظمها في سياق المساعدة الغذائية. وينبغي ملاحظة أن التحويلات النقدية والقسائم يمكن أن تستخدم (وتستخدم بالفعل) في التدخلات في قطاعات أخرى (الإمداد بالماء والإصحاح والنهوض بالنظافة العامة، والمأوى، واللوازم غير الغذائية، فضلا عن الصحة). ويعكس إدراجها اعتراف متزايد بالدور الذي يمكن أن تلعبه التحويلات النقدية والقسائم في تقديم العمل الإنساني الفعال والك</a:t>
            </a:r>
            <a:r>
              <a:rPr lang="ar-AE" dirty="0" err="1" smtClean="0"/>
              <a:t>فؤ</a:t>
            </a:r>
            <a:r>
              <a:rPr lang="ar-SA" dirty="0" smtClean="0"/>
              <a:t>، ولعل الأهم من ذلك، في تحسين الاختيار وكرامة السكان المتأثرين بالكوارث. (اسفير، ما هو الجديد، طبعة</a:t>
            </a:r>
            <a:r>
              <a:rPr lang="en-GB" dirty="0" smtClean="0"/>
              <a:t> (2011 </a:t>
            </a:r>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4</a:t>
            </a:fld>
            <a:endParaRPr lang="ar-SA"/>
          </a:p>
        </p:txBody>
      </p:sp>
    </p:spTree>
    <p:extLst>
      <p:ext uri="{BB962C8B-B14F-4D97-AF65-F5344CB8AC3E}">
        <p14:creationId xmlns:p14="http://schemas.microsoft.com/office/powerpoint/2010/main" val="124600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t>5</a:t>
            </a:fld>
            <a:endParaRPr lang="ar-SA"/>
          </a:p>
        </p:txBody>
      </p:sp>
    </p:spTree>
    <p:extLst>
      <p:ext uri="{BB962C8B-B14F-4D97-AF65-F5344CB8AC3E}">
        <p14:creationId xmlns:p14="http://schemas.microsoft.com/office/powerpoint/2010/main" val="3899925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a:p>
            <a:r>
              <a:rPr lang="ar-SA" dirty="0" smtClean="0"/>
              <a:t>احتفظ بتقسم المشاركين في 8 مجموعات. وزع المادة التدريب</a:t>
            </a:r>
            <a:r>
              <a:rPr lang="ar-AE" dirty="0" err="1" smtClean="0"/>
              <a:t>ية</a:t>
            </a:r>
            <a:r>
              <a:rPr lang="ar-SA" dirty="0" smtClean="0"/>
              <a:t> الموجزة الخاصة بفيديو دراسة الحالة.</a:t>
            </a:r>
          </a:p>
        </p:txBody>
      </p:sp>
      <p:sp>
        <p:nvSpPr>
          <p:cNvPr id="4" name="Slide Number Placeholder 3"/>
          <p:cNvSpPr>
            <a:spLocks noGrp="1"/>
          </p:cNvSpPr>
          <p:nvPr>
            <p:ph type="sldNum" sz="quarter" idx="10"/>
          </p:nvPr>
        </p:nvSpPr>
        <p:spPr/>
        <p:txBody>
          <a:bodyPr/>
          <a:lstStyle/>
          <a:p>
            <a:fld id="{53579C48-162C-47C7-9687-2839989AFBEE}" type="slidenum">
              <a:rPr lang="ar-SA" smtClean="0"/>
              <a:t>6</a:t>
            </a:fld>
            <a:endParaRPr lang="ar-SA"/>
          </a:p>
        </p:txBody>
      </p:sp>
    </p:spTree>
    <p:extLst>
      <p:ext uri="{BB962C8B-B14F-4D97-AF65-F5344CB8AC3E}">
        <p14:creationId xmlns:p14="http://schemas.microsoft.com/office/powerpoint/2010/main" val="2287073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دعونا نشاهد فيديو دراسة حالة لمدة 8 دقائق من إعداد "شراكة التعلم في مجال النقد":</a:t>
            </a:r>
          </a:p>
          <a:p>
            <a:r>
              <a:rPr lang="en-GB" dirty="0" smtClean="0"/>
              <a:t>www.cashlearning.org/resources/video-library/irc-lebanon-case-study</a:t>
            </a:r>
          </a:p>
          <a:p>
            <a:r>
              <a:rPr lang="en-GB" dirty="0" smtClean="0"/>
              <a:t> </a:t>
            </a:r>
          </a:p>
          <a:p>
            <a:r>
              <a:rPr lang="ar-SA" dirty="0" smtClean="0"/>
              <a:t>في نهاية الفيديو، اطلب من المشاركين أن يدلوا بآرائهم.</a:t>
            </a:r>
          </a:p>
          <a:p>
            <a:r>
              <a:rPr lang="ar-SA" dirty="0" smtClean="0"/>
              <a:t>ثم تعرف على آرائهم المحددة حول الأسئلة التالية (يمكنك تعديلها حسب سياق التدريب):</a:t>
            </a:r>
          </a:p>
          <a:p>
            <a:r>
              <a:rPr lang="ar-SA" dirty="0" smtClean="0"/>
              <a:t>ما هي أوجه التشابه بين الموضوع الموضح في دراسة الحالة وبين الكلمات الرئيسية التي تتذكرها من معيار اسفير الخاص بالتحويلات النقدية والقسائم؟</a:t>
            </a:r>
          </a:p>
          <a:p>
            <a:r>
              <a:rPr lang="ar-SA" dirty="0" smtClean="0"/>
              <a:t>أي من المعايير الأساسية </a:t>
            </a:r>
            <a:r>
              <a:rPr lang="ar-SA" dirty="0" err="1" smtClean="0"/>
              <a:t>لاسفير</a:t>
            </a:r>
            <a:r>
              <a:rPr lang="ar-SA" dirty="0" smtClean="0"/>
              <a:t> يمكن أن تسهم في تعزيز الجودة والمسائلة في هذا البرنامج (اطلب من المشاركين أن يبحثوا عبر دليل اسفير عن عناوين المعايير الأساسية)؟</a:t>
            </a:r>
          </a:p>
          <a:p>
            <a:r>
              <a:rPr lang="ar-SA" dirty="0" smtClean="0"/>
              <a:t>في دراسة الحالة، كيف يمكن أن تعزز التحويلات النقدية الحق في الحياة بكرامة؟</a:t>
            </a:r>
          </a:p>
          <a:p>
            <a:r>
              <a:rPr lang="ar-SA" dirty="0" smtClean="0"/>
              <a:t>في دراسة الحالة، كيف يمكن أن تعزز التحويلات النقدية مبادئ الحماية (اطلب من المشاركين أن يبحثوا عبر الدليل ليجدوا المبادئ إذا لم تكن أكملت بعد الجزء الخاص بالحماية)؟</a:t>
            </a:r>
          </a:p>
          <a:p>
            <a:r>
              <a:rPr lang="ar-SA" dirty="0" smtClean="0"/>
              <a:t>ركز على أن استخدام دليل اسفير عند تنفيذ برامج التحويلات النقدية يمكن أن يساعد في تحسين الجودة والمساءلة لبرنامج الاستجابة الخاص بالتحويلات النقدية بدءاً من التقدير إلى التقييم، وبالتالي </a:t>
            </a:r>
            <a:r>
              <a:rPr lang="ar-AE" dirty="0" smtClean="0"/>
              <a:t>يمكن </a:t>
            </a:r>
            <a:r>
              <a:rPr lang="ar-SA" dirty="0" smtClean="0"/>
              <a:t>أن يضمن أن البرنامج </a:t>
            </a:r>
            <a:r>
              <a:rPr lang="ar-AE" dirty="0" smtClean="0"/>
              <a:t>يحمل </a:t>
            </a:r>
            <a:r>
              <a:rPr lang="ar-SA" dirty="0" smtClean="0"/>
              <a:t>كرامة السكان المتضررين</a:t>
            </a:r>
            <a:r>
              <a:rPr lang="ar-AE" dirty="0" smtClean="0"/>
              <a:t> بشكل أفضل</a:t>
            </a:r>
            <a:r>
              <a:rPr lang="ar-SA" dirty="0" smtClean="0"/>
              <a:t>.</a:t>
            </a:r>
          </a:p>
        </p:txBody>
      </p:sp>
      <p:sp>
        <p:nvSpPr>
          <p:cNvPr id="4" name="Slide Number Placeholder 3"/>
          <p:cNvSpPr>
            <a:spLocks noGrp="1"/>
          </p:cNvSpPr>
          <p:nvPr>
            <p:ph type="sldNum" sz="quarter" idx="10"/>
          </p:nvPr>
        </p:nvSpPr>
        <p:spPr/>
        <p:txBody>
          <a:bodyPr/>
          <a:lstStyle/>
          <a:p>
            <a:fld id="{53579C48-162C-47C7-9687-2839989AFBEE}" type="slidenum">
              <a:rPr lang="ar-SA" smtClean="0"/>
              <a:t>7</a:t>
            </a:fld>
            <a:endParaRPr lang="ar-SA"/>
          </a:p>
        </p:txBody>
      </p:sp>
    </p:spTree>
    <p:extLst>
      <p:ext uri="{BB962C8B-B14F-4D97-AF65-F5344CB8AC3E}">
        <p14:creationId xmlns:p14="http://schemas.microsoft.com/office/powerpoint/2010/main" val="3415459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أوضح أن هناك كتيبات للمعايير المترافقة مع معايير اسفير يمكن أن تسهم في تعزيز الجودة والمساءلة في التحويلات النقدية والقسائم في مجالات محددة: ونعرض هنا للإرشادات والمعايير الخالصة بالثروة الحيوانية في حالات الطوارئ، التي نشرت وثيقة حول استخدام التحويلات النقدية لحالات طوارئ الخاصة بالثروة الحيوانية.</a:t>
            </a:r>
          </a:p>
        </p:txBody>
      </p:sp>
      <p:sp>
        <p:nvSpPr>
          <p:cNvPr id="4" name="Slide Number Placeholder 3"/>
          <p:cNvSpPr>
            <a:spLocks noGrp="1"/>
          </p:cNvSpPr>
          <p:nvPr>
            <p:ph type="sldNum" sz="quarter" idx="10"/>
          </p:nvPr>
        </p:nvSpPr>
        <p:spPr/>
        <p:txBody>
          <a:bodyPr/>
          <a:lstStyle/>
          <a:p>
            <a:fld id="{53579C48-162C-47C7-9687-2839989AFBEE}" type="slidenum">
              <a:rPr lang="ar-SA" smtClean="0"/>
              <a:t>8</a:t>
            </a:fld>
            <a:endParaRPr lang="ar-SA"/>
          </a:p>
        </p:txBody>
      </p:sp>
    </p:spTree>
    <p:extLst>
      <p:ext uri="{BB962C8B-B14F-4D97-AF65-F5344CB8AC3E}">
        <p14:creationId xmlns:p14="http://schemas.microsoft.com/office/powerpoint/2010/main" val="3808752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اسأل المشاركين إذا كانوا يعرفون هذا الدليل، وهو من بين المعايير المترافقة مع معايير اسفير.</a:t>
            </a:r>
          </a:p>
        </p:txBody>
      </p:sp>
      <p:sp>
        <p:nvSpPr>
          <p:cNvPr id="4" name="Slide Number Placeholder 3"/>
          <p:cNvSpPr>
            <a:spLocks noGrp="1"/>
          </p:cNvSpPr>
          <p:nvPr>
            <p:ph type="sldNum" sz="quarter" idx="10"/>
          </p:nvPr>
        </p:nvSpPr>
        <p:spPr/>
        <p:txBody>
          <a:bodyPr/>
          <a:lstStyle/>
          <a:p>
            <a:fld id="{53579C48-162C-47C7-9687-2839989AFBEE}" type="slidenum">
              <a:rPr lang="ar-SA" smtClean="0"/>
              <a:t>9</a:t>
            </a:fld>
            <a:endParaRPr lang="ar-SA"/>
          </a:p>
        </p:txBody>
      </p:sp>
    </p:spTree>
    <p:extLst>
      <p:ext uri="{BB962C8B-B14F-4D97-AF65-F5344CB8AC3E}">
        <p14:creationId xmlns:p14="http://schemas.microsoft.com/office/powerpoint/2010/main" val="20702631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"ب"-7: اسفير والاستجابة المتعلقة بالتحويلات النقدية مجموعة اسفير التدريبة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"ب"-7: اسفير والاستجابة المتعلقة بالتحويلات النقدية مجموعة اسفير التدريبة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"ب"-7: اسفير والاستجابة المتعلقة بالتحويلات النقدية مجموعة اسفير التدريبة 2015</a:t>
            </a:r>
            <a:endParaRPr lang="fr-CH"/>
          </a:p>
        </p:txBody>
      </p:sp>
      <p:pic>
        <p:nvPicPr>
          <p:cNvPr id="9" name="Picture 8" descr="B7-phot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62" y="75278"/>
            <a:ext cx="1025770" cy="892800"/>
          </a:xfrm>
          <a:prstGeom prst="rect">
            <a:avLst/>
          </a:prstGeom>
          <a:solidFill>
            <a:schemeClr val="accent1"/>
          </a:solidFill>
        </p:spPr>
      </p:pic>
      <p:sp>
        <p:nvSpPr>
          <p:cNvPr id="3" name="Rectangle 2"/>
          <p:cNvSpPr/>
          <p:nvPr userDrawn="1"/>
        </p:nvSpPr>
        <p:spPr>
          <a:xfrm>
            <a:off x="34118" y="767389"/>
            <a:ext cx="682389" cy="1606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TextBox 3"/>
          <p:cNvSpPr txBox="1"/>
          <p:nvPr userDrawn="1"/>
        </p:nvSpPr>
        <p:spPr>
          <a:xfrm>
            <a:off x="14572" y="780885"/>
            <a:ext cx="863612" cy="169277"/>
          </a:xfrm>
          <a:prstGeom prst="rect">
            <a:avLst/>
          </a:prstGeom>
          <a:noFill/>
        </p:spPr>
        <p:txBody>
          <a:bodyPr wrap="square" lIns="0" tIns="0" rIns="0" bIns="0" rtlCol="1">
            <a:spAutoFit/>
          </a:bodyPr>
          <a:lstStyle/>
          <a:p>
            <a:pPr marL="0" marR="0" indent="0" algn="l" defTabSz="914400" rtl="1" eaLnBrk="1" fontAlgn="auto" latinLnBrk="0" hangingPunct="1">
              <a:lnSpc>
                <a:spcPct val="100000"/>
              </a:lnSpc>
              <a:spcBef>
                <a:spcPts val="0"/>
              </a:spcBef>
              <a:spcAft>
                <a:spcPts val="0"/>
              </a:spcAft>
              <a:buClrTx/>
              <a:buSzTx/>
              <a:buFontTx/>
              <a:buNone/>
              <a:tabLst/>
              <a:defRPr/>
            </a:pPr>
            <a:r>
              <a:rPr lang="ar-AE" sz="1100" b="1" i="1" kern="1200" smtClean="0">
                <a:solidFill>
                  <a:schemeClr val="tx2"/>
                </a:solidFill>
                <a:effectLst/>
                <a:latin typeface="Traditional Arabic" panose="02020603050405020304" pitchFamily="18" charset="-78"/>
                <a:ea typeface="+mn-ea"/>
                <a:cs typeface="Traditional Arabic" panose="02020603050405020304" pitchFamily="18" charset="-78"/>
              </a:rPr>
              <a:t>المصدر</a:t>
            </a:r>
            <a:r>
              <a:rPr lang="en-GB" sz="1000" b="1" i="1" kern="1200" smtClean="0">
                <a:solidFill>
                  <a:schemeClr val="tx2"/>
                </a:solidFill>
                <a:effectLst/>
                <a:latin typeface="Traditional Arabic" panose="02020603050405020304" pitchFamily="18" charset="-78"/>
                <a:ea typeface="+mn-ea"/>
                <a:cs typeface="Traditional Arabic" panose="02020603050405020304" pitchFamily="18" charset="-78"/>
              </a:rPr>
              <a:t>CALP</a:t>
            </a:r>
            <a:r>
              <a:rPr lang="en-GB" sz="1100" b="1" i="1" kern="1200" smtClean="0">
                <a:solidFill>
                  <a:schemeClr val="tx2"/>
                </a:solidFill>
                <a:effectLst/>
                <a:latin typeface="Traditional Arabic" panose="02020603050405020304" pitchFamily="18" charset="-78"/>
                <a:ea typeface="+mn-ea"/>
                <a:cs typeface="Traditional Arabic" panose="02020603050405020304" pitchFamily="18" charset="-78"/>
              </a:rPr>
              <a:t> :</a:t>
            </a:r>
            <a:endParaRPr lang="en-US" sz="1100" b="1" i="1" kern="1200" smtClean="0">
              <a:solidFill>
                <a:schemeClr val="tx2"/>
              </a:solidFill>
              <a:effectLst/>
              <a:latin typeface="Traditional Arabic" panose="02020603050405020304" pitchFamily="18" charset="-78"/>
              <a:ea typeface="+mn-ea"/>
              <a:cs typeface="Traditional Arabic" panose="02020603050405020304" pitchFamily="18" charset="-78"/>
            </a:endParaRPr>
          </a:p>
        </p:txBody>
      </p:sp>
    </p:spTree>
    <p:extLst>
      <p:ext uri="{BB962C8B-B14F-4D97-AF65-F5344CB8AC3E}">
        <p14:creationId xmlns:p14="http://schemas.microsoft.com/office/powerpoint/2010/main" val="40023560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"ب"-7: اسفير والاستجابة المتعلقة بالتحويلات النقدية مجموعة اسفير التدريبة 2015</a:t>
            </a:r>
            <a:endParaRPr lang="fr-CH"/>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3723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"ب"-7: اسفير والاستجابة المتعلقة بالتحويلات النقدية مجموعة اسفير التدريبة 2015</a:t>
            </a:r>
            <a:endParaRPr lang="fr-CH"/>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31196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smtClean="0"/>
              <a:t>الجزء "ب"-7: اسفير والاستجابة المتعلقة بالتحويلات النقدية مجموعة اسفير التدريبة 2015</a:t>
            </a:r>
            <a:endParaRPr lang="en-GB"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4" r:id="rId4"/>
    <p:sldLayoutId id="2147483786" r:id="rId5"/>
    <p:sldLayoutId id="2147483787" r:id="rId6"/>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90000"/>
              </a:lnSpc>
            </a:pPr>
            <a:r>
              <a:rPr lang="ar-SA"/>
              <a:t>اسفير والاستجابات المتعلقة بالتحويلات </a:t>
            </a:r>
            <a:r>
              <a:rPr lang="ar-SA" smtClean="0"/>
              <a:t>النقدية</a:t>
            </a:r>
            <a:endParaRPr lang="ar-SA"/>
          </a:p>
        </p:txBody>
      </p:sp>
      <p:sp>
        <p:nvSpPr>
          <p:cNvPr id="3" name="Subtitle 2"/>
          <p:cNvSpPr>
            <a:spLocks noGrp="1"/>
          </p:cNvSpPr>
          <p:nvPr>
            <p:ph type="subTitle" idx="1"/>
          </p:nvPr>
        </p:nvSpPr>
        <p:spPr>
          <a:xfrm>
            <a:off x="556181" y="4052664"/>
            <a:ext cx="7911907" cy="1752600"/>
          </a:xfrm>
        </p:spPr>
        <p:txBody>
          <a:bodyPr>
            <a:normAutofit/>
          </a:bodyPr>
          <a:lstStyle/>
          <a:p>
            <a:pPr>
              <a:lnSpc>
                <a:spcPct val="80000"/>
              </a:lnSpc>
            </a:pPr>
            <a:r>
              <a:rPr lang="ar-SA" sz="4000" dirty="0"/>
              <a:t>كيف يمكنك استخدام اسفير لتعزيز الجودة والمساءلة في الاستجابات المتعلقة بالتحويلات النقدية؟</a:t>
            </a:r>
          </a:p>
        </p:txBody>
      </p:sp>
      <p:sp>
        <p:nvSpPr>
          <p:cNvPr id="4" name="TextBox 3"/>
          <p:cNvSpPr txBox="1"/>
          <p:nvPr/>
        </p:nvSpPr>
        <p:spPr>
          <a:xfrm>
            <a:off x="2843808" y="6165304"/>
            <a:ext cx="5760640" cy="276999"/>
          </a:xfrm>
          <a:prstGeom prst="rect">
            <a:avLst/>
          </a:prstGeom>
          <a:noFill/>
        </p:spPr>
        <p:txBody>
          <a:bodyPr wrap="square" rtlCol="0">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a:t>
            </a:r>
            <a:r>
              <a:rPr lang="ar-SA" sz="1200" b="1" dirty="0" smtClean="0">
                <a:solidFill>
                  <a:schemeClr val="bg1"/>
                </a:solidFill>
                <a:latin typeface="Traditional Arabic" panose="02020603050405020304" pitchFamily="18" charset="-78"/>
                <a:cs typeface="Traditional Arabic" panose="02020603050405020304" pitchFamily="18" charset="-78"/>
              </a:rPr>
              <a:t>ب</a:t>
            </a:r>
            <a:r>
              <a:rPr lang="ar-SA" sz="1200" b="1" dirty="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a:t>
            </a:r>
            <a:r>
              <a:rPr lang="fr-FR"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7</a:t>
            </a:r>
            <a:r>
              <a:rPr lang="en-GB"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err="1" smtClean="0">
                <a:solidFill>
                  <a:schemeClr val="bg1"/>
                </a:solidFill>
                <a:latin typeface="Traditional Arabic" panose="02020603050405020304" pitchFamily="18" charset="-78"/>
                <a:cs typeface="Traditional Arabic" panose="02020603050405020304" pitchFamily="18" charset="-78"/>
              </a:rPr>
              <a:t>اسفير</a:t>
            </a:r>
            <a:r>
              <a:rPr lang="ar-TN" sz="1200" b="1" dirty="0" smtClean="0">
                <a:solidFill>
                  <a:schemeClr val="bg1"/>
                </a:solidFill>
                <a:latin typeface="Traditional Arabic" panose="02020603050405020304" pitchFamily="18" charset="-78"/>
                <a:cs typeface="Traditional Arabic" panose="02020603050405020304" pitchFamily="18" charset="-78"/>
              </a:rPr>
              <a:t> والاستجابات المتعلقة بالتحويلات النقدية </a:t>
            </a:r>
            <a:r>
              <a:rPr lang="ar-SA" sz="1200" b="1" dirty="0" smtClean="0">
                <a:solidFill>
                  <a:schemeClr val="bg1"/>
                </a:solidFill>
                <a:latin typeface="Traditional Arabic" panose="02020603050405020304" pitchFamily="18" charset="-78"/>
                <a:cs typeface="Traditional Arabic" panose="02020603050405020304" pitchFamily="18" charset="-78"/>
              </a:rPr>
              <a:t>- مجموعة </a:t>
            </a:r>
            <a:r>
              <a:rPr lang="ar-SA" sz="1200" b="1" dirty="0">
                <a:solidFill>
                  <a:schemeClr val="bg1"/>
                </a:solidFill>
                <a:latin typeface="Traditional Arabic" panose="02020603050405020304" pitchFamily="18" charset="-78"/>
                <a:cs typeface="Traditional Arabic" panose="02020603050405020304" pitchFamily="18" charset="-78"/>
              </a:rPr>
              <a:t>اسفير </a:t>
            </a:r>
            <a:r>
              <a:rPr lang="ar-SA" sz="1200" b="1" dirty="0" smtClean="0">
                <a:solidFill>
                  <a:schemeClr val="bg1"/>
                </a:solidFill>
                <a:latin typeface="Traditional Arabic" panose="02020603050405020304" pitchFamily="18" charset="-78"/>
                <a:cs typeface="Traditional Arabic" panose="02020603050405020304" pitchFamily="18" charset="-78"/>
              </a:rPr>
              <a:t>التدريب</a:t>
            </a:r>
            <a:r>
              <a:rPr lang="ar-AE" sz="1200" b="1" dirty="0" err="1" smtClean="0">
                <a:solidFill>
                  <a:schemeClr val="bg1"/>
                </a:solidFill>
                <a:latin typeface="Traditional Arabic" panose="02020603050405020304" pitchFamily="18" charset="-78"/>
                <a:cs typeface="Traditional Arabic" panose="02020603050405020304" pitchFamily="18" charset="-78"/>
              </a:rPr>
              <a:t>ية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 2015</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147352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المساءلة تجاه المستفيدين</a:t>
            </a:r>
          </a:p>
        </p:txBody>
      </p:sp>
      <p:sp>
        <p:nvSpPr>
          <p:cNvPr id="3" name="Content Placeholder 2"/>
          <p:cNvSpPr>
            <a:spLocks noGrp="1"/>
          </p:cNvSpPr>
          <p:nvPr>
            <p:ph idx="1"/>
          </p:nvPr>
        </p:nvSpPr>
        <p:spPr>
          <a:xfrm>
            <a:off x="457200" y="1369242"/>
            <a:ext cx="8229600" cy="450131"/>
          </a:xfrm>
        </p:spPr>
        <p:txBody>
          <a:bodyPr/>
          <a:lstStyle/>
          <a:p>
            <a:r>
              <a:rPr lang="ar-SA"/>
              <a:t>موضوع متكرر في المطبوعات المتخصصة بشأن برامج التحويلات </a:t>
            </a:r>
            <a:r>
              <a:rPr lang="ar-SA" smtClean="0"/>
              <a:t>النقدية</a:t>
            </a:r>
            <a:endParaRPr lang="ar-SA"/>
          </a:p>
        </p:txBody>
      </p:sp>
      <p:pic>
        <p:nvPicPr>
          <p:cNvPr id="5" name="Picture 1"/>
          <p:cNvPicPr>
            <a:picLocks noChangeAspect="1" noChangeArrowheads="1"/>
          </p:cNvPicPr>
          <p:nvPr/>
        </p:nvPicPr>
        <p:blipFill>
          <a:blip r:embed="rId3" cstate="print"/>
          <a:srcRect/>
          <a:stretch>
            <a:fillRect/>
          </a:stretch>
        </p:blipFill>
        <p:spPr bwMode="auto">
          <a:xfrm>
            <a:off x="6606438" y="2106855"/>
            <a:ext cx="2104300" cy="2962816"/>
          </a:xfrm>
          <a:prstGeom prst="rect">
            <a:avLst/>
          </a:prstGeom>
          <a:noFill/>
          <a:ln w="6350">
            <a:solidFill>
              <a:schemeClr val="tx2"/>
            </a:solidFill>
            <a:miter lim="800000"/>
            <a:headEnd/>
            <a:tailEnd/>
          </a:ln>
        </p:spPr>
      </p:pic>
      <p:pic>
        <p:nvPicPr>
          <p:cNvPr id="6" name="Picture 5"/>
          <p:cNvPicPr>
            <a:picLocks noChangeAspect="1"/>
          </p:cNvPicPr>
          <p:nvPr/>
        </p:nvPicPr>
        <p:blipFill>
          <a:blip r:embed="rId4"/>
          <a:stretch>
            <a:fillRect/>
          </a:stretch>
        </p:blipFill>
        <p:spPr>
          <a:xfrm>
            <a:off x="3587500" y="2106855"/>
            <a:ext cx="2096762" cy="2962816"/>
          </a:xfrm>
          <a:prstGeom prst="rect">
            <a:avLst/>
          </a:prstGeom>
          <a:ln w="6350">
            <a:solidFill>
              <a:schemeClr val="accent2"/>
            </a:solidFill>
          </a:ln>
        </p:spPr>
      </p:pic>
      <p:pic>
        <p:nvPicPr>
          <p:cNvPr id="7" name="Picture 6"/>
          <p:cNvPicPr>
            <a:picLocks noChangeAspect="1"/>
          </p:cNvPicPr>
          <p:nvPr/>
        </p:nvPicPr>
        <p:blipFill>
          <a:blip r:embed="rId5"/>
          <a:stretch>
            <a:fillRect/>
          </a:stretch>
        </p:blipFill>
        <p:spPr>
          <a:xfrm>
            <a:off x="568562" y="2106855"/>
            <a:ext cx="2096762" cy="2962815"/>
          </a:xfrm>
          <a:prstGeom prst="rect">
            <a:avLst/>
          </a:prstGeom>
          <a:ln w="6350">
            <a:solidFill>
              <a:schemeClr val="accent2"/>
            </a:solidFill>
          </a:ln>
        </p:spPr>
      </p:pic>
      <p:sp>
        <p:nvSpPr>
          <p:cNvPr id="8" name="Footer Placeholder 3"/>
          <p:cNvSpPr>
            <a:spLocks noGrp="1"/>
          </p:cNvSpPr>
          <p:nvPr>
            <p:ph type="ftr" sz="quarter" idx="3"/>
          </p:nvPr>
        </p:nvSpPr>
        <p:spPr>
          <a:xfrm>
            <a:off x="4139953" y="6329599"/>
            <a:ext cx="4546848" cy="365125"/>
          </a:xfrm>
        </p:spPr>
        <p:txBody>
          <a:bodyPr/>
          <a:lstStyle/>
          <a:p>
            <a:r>
              <a:rPr lang="ar-SA" dirty="0" smtClean="0"/>
              <a:t>الجزء "</a:t>
            </a:r>
            <a:r>
              <a:rPr lang="ar-SA" dirty="0" smtClean="0"/>
              <a:t>ب</a:t>
            </a:r>
            <a:r>
              <a:rPr lang="ar-TN" dirty="0"/>
              <a:t> "</a:t>
            </a:r>
            <a:r>
              <a:rPr lang="ar-TN" dirty="0" smtClean="0"/>
              <a:t>  </a:t>
            </a:r>
            <a:r>
              <a:rPr lang="ar-SA" dirty="0" smtClean="0"/>
              <a:t>7- </a:t>
            </a:r>
            <a:r>
              <a:rPr lang="ar-SA" dirty="0" smtClean="0"/>
              <a:t>مجموعة </a:t>
            </a:r>
            <a:r>
              <a:rPr lang="ar-SA" dirty="0" smtClean="0"/>
              <a:t>اسفير </a:t>
            </a:r>
            <a:r>
              <a:rPr lang="ar-SA" dirty="0" err="1" smtClean="0"/>
              <a:t>التدري</a:t>
            </a:r>
            <a:r>
              <a:rPr lang="ar-AE" dirty="0" err="1" smtClean="0"/>
              <a:t>بية</a:t>
            </a:r>
            <a:r>
              <a:rPr lang="ar-SA" dirty="0" smtClean="0"/>
              <a:t> </a:t>
            </a:r>
            <a:r>
              <a:rPr lang="ar-TN" dirty="0" smtClean="0"/>
              <a:t> 2015</a:t>
            </a:r>
            <a:endParaRPr lang="fr-CH" dirty="0"/>
          </a:p>
        </p:txBody>
      </p:sp>
    </p:spTree>
    <p:extLst>
      <p:ext uri="{BB962C8B-B14F-4D97-AF65-F5344CB8AC3E}">
        <p14:creationId xmlns:p14="http://schemas.microsoft.com/office/powerpoint/2010/main" val="24246635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إرشادات محددة </a:t>
            </a:r>
            <a:r>
              <a:rPr lang="ar-SA" dirty="0" smtClean="0"/>
              <a:t>لحماية </a:t>
            </a:r>
            <a:r>
              <a:rPr lang="ar-SA" dirty="0"/>
              <a:t>الأطفال</a:t>
            </a:r>
          </a:p>
        </p:txBody>
      </p:sp>
      <p:sp>
        <p:nvSpPr>
          <p:cNvPr id="6" name="Content Placeholder 2"/>
          <p:cNvSpPr>
            <a:spLocks noGrp="1"/>
          </p:cNvSpPr>
          <p:nvPr>
            <p:ph idx="1"/>
          </p:nvPr>
        </p:nvSpPr>
        <p:spPr>
          <a:xfrm>
            <a:off x="457200" y="1369242"/>
            <a:ext cx="8229600" cy="4785722"/>
          </a:xfrm>
        </p:spPr>
        <p:txBody>
          <a:bodyPr/>
          <a:lstStyle/>
          <a:p>
            <a:pPr>
              <a:lnSpc>
                <a:spcPct val="90000"/>
              </a:lnSpc>
              <a:spcBef>
                <a:spcPts val="1200"/>
              </a:spcBef>
            </a:pPr>
            <a:r>
              <a:rPr lang="ar-SA" sz="1600" b="1" dirty="0"/>
              <a:t>المصدر: شراكة التعلم في مجال النقد </a:t>
            </a:r>
            <a:r>
              <a:rPr lang="en-GB" sz="1600" b="1" dirty="0" smtClean="0"/>
              <a:t>(</a:t>
            </a:r>
            <a:r>
              <a:rPr lang="en-GB" sz="1600" b="1" dirty="0" err="1" smtClean="0"/>
              <a:t>CaLP</a:t>
            </a:r>
            <a:r>
              <a:rPr lang="en-GB" sz="1600" b="1" dirty="0"/>
              <a:t>)</a:t>
            </a:r>
          </a:p>
          <a:p>
            <a:pPr>
              <a:lnSpc>
                <a:spcPct val="90000"/>
              </a:lnSpc>
              <a:spcBef>
                <a:spcPts val="1200"/>
              </a:spcBef>
            </a:pPr>
            <a:r>
              <a:rPr lang="ar-SA" sz="1600" b="1" dirty="0">
                <a:solidFill>
                  <a:schemeClr val="accent1"/>
                </a:solidFill>
              </a:rPr>
              <a:t>حماية الطفل في برامج التحويلات </a:t>
            </a:r>
            <a:r>
              <a:rPr lang="ar-SA" sz="1600" b="1" dirty="0" smtClean="0">
                <a:solidFill>
                  <a:schemeClr val="accent1"/>
                </a:solidFill>
              </a:rPr>
              <a:t>النقدية</a:t>
            </a:r>
            <a:endParaRPr lang="ar-SA" sz="1600" dirty="0"/>
          </a:p>
          <a:p>
            <a:pPr>
              <a:lnSpc>
                <a:spcPct val="90000"/>
              </a:lnSpc>
              <a:spcBef>
                <a:spcPts val="1200"/>
              </a:spcBef>
            </a:pPr>
            <a:r>
              <a:rPr lang="ar-SA" sz="1600" dirty="0"/>
              <a:t>من الأهمية إدراك أن التحويلات النقدية تمثل مخاطر عالية ومحددة للمستفيدين مقارنة بالأشكال الأخرى من المساعدة في حالات الطوارئ. وفي ظل أن الأطفال أكثر قابلية من غيرهم للخطر، فإنه يجب مراعاة أثر برامج التحويلات النقدية على رفاه الأطفال في جميع مراحل دورة المشروع. وتقدم هذه الأداة للعاملين في برامج التحويلات النقدية نصائح بشأن قضايا حماية الطفل خلال الإعداد والتخطيط وتنفيذ ومتابعة برامجهم. وتمكّن هذه القائمة المرجعية الموظفين من الوقاية والاستجابة للحوادث المتعلقة بحماية الطفل بطريقة أكثر فاعلية ومن ثم تجعل برامج التحويلات النقدية أكثر قابلية للمساءلة فيما يتعلق بالأطفال</a:t>
            </a:r>
            <a:r>
              <a:rPr lang="ar-SA" sz="1600" dirty="0" smtClean="0"/>
              <a:t>.</a:t>
            </a:r>
            <a:endParaRPr lang="ar-SA" sz="1600" dirty="0"/>
          </a:p>
          <a:p>
            <a:pPr lvl="1">
              <a:lnSpc>
                <a:spcPct val="90000"/>
              </a:lnSpc>
              <a:spcBef>
                <a:spcPts val="600"/>
              </a:spcBef>
            </a:pPr>
            <a:r>
              <a:rPr lang="ar-SA" sz="1600" dirty="0"/>
              <a:t>يجب مراعاة حماية الأطفال وضمان سلامتهم في جميع برامج التحويلات النقدية بغض النظر عن القطاع الذي تستخدم فيه.</a:t>
            </a:r>
          </a:p>
          <a:p>
            <a:pPr lvl="1">
              <a:lnSpc>
                <a:spcPct val="90000"/>
              </a:lnSpc>
              <a:spcBef>
                <a:spcPts val="600"/>
              </a:spcBef>
            </a:pPr>
            <a:r>
              <a:rPr lang="ar-SA" sz="1600" dirty="0"/>
              <a:t>وتغطي هذه الأداة كافة أشكال برامج التحويلات النقدية: المنح النقدية المشروطة وغير المشروطة، والقسائم، والنقد مقابل العمل.</a:t>
            </a:r>
          </a:p>
          <a:p>
            <a:pPr lvl="1">
              <a:lnSpc>
                <a:spcPct val="90000"/>
              </a:lnSpc>
              <a:spcBef>
                <a:spcPts val="600"/>
              </a:spcBef>
            </a:pPr>
            <a:r>
              <a:rPr lang="ar-SA" sz="1600" dirty="0"/>
              <a:t>وفي حين أنها تنطبق على حالات الطوارئ بشكل خاص، ولكن يمكن تطبيقها أيضاً على غير حالات الطوارئ.</a:t>
            </a:r>
          </a:p>
          <a:p>
            <a:pPr lvl="1">
              <a:lnSpc>
                <a:spcPct val="90000"/>
              </a:lnSpc>
              <a:spcBef>
                <a:spcPts val="600"/>
              </a:spcBef>
            </a:pPr>
            <a:r>
              <a:rPr lang="ar-SA" sz="1600" dirty="0"/>
              <a:t>في حالة توفر أخصائيين في مجال حماية الأطفال، يجب الانتباه إلى أن هذه الأداة لا تلغي الحاجة إلى السعي للحصول على نصائحهم بشأن القضايا الخاصة بالسياق التي قد تواجهها</a:t>
            </a:r>
            <a:r>
              <a:rPr lang="ar-SA" sz="1600" dirty="0" smtClean="0"/>
              <a:t>.</a:t>
            </a:r>
            <a:endParaRPr lang="ar-SA" sz="1600" dirty="0"/>
          </a:p>
          <a:p>
            <a:pPr indent="88900">
              <a:lnSpc>
                <a:spcPct val="90000"/>
              </a:lnSpc>
              <a:spcBef>
                <a:spcPts val="1200"/>
              </a:spcBef>
              <a:tabLst>
                <a:tab pos="804863" algn="r"/>
                <a:tab pos="2690813" algn="r"/>
                <a:tab pos="3409950" algn="r"/>
              </a:tabLst>
            </a:pPr>
            <a:r>
              <a:rPr lang="ar-SA" sz="1600" b="1" dirty="0"/>
              <a:t>الرمز	المعنى	الرمز	المعنى</a:t>
            </a:r>
          </a:p>
          <a:p>
            <a:pPr>
              <a:lnSpc>
                <a:spcPct val="90000"/>
              </a:lnSpc>
              <a:spcBef>
                <a:spcPts val="400"/>
              </a:spcBef>
              <a:tabLst>
                <a:tab pos="804863" algn="r"/>
                <a:tab pos="2690813" algn="r"/>
                <a:tab pos="3409950" algn="r"/>
              </a:tabLst>
            </a:pPr>
            <a:r>
              <a:rPr lang="ar-SA" sz="1600" dirty="0"/>
              <a:t>	الإجراءات التي يجب اتخاذها		الخبراء</a:t>
            </a:r>
          </a:p>
          <a:p>
            <a:pPr>
              <a:lnSpc>
                <a:spcPct val="90000"/>
              </a:lnSpc>
              <a:spcBef>
                <a:spcPts val="400"/>
              </a:spcBef>
              <a:tabLst>
                <a:tab pos="804863" algn="r"/>
                <a:tab pos="2690813" algn="r"/>
                <a:tab pos="3409950" algn="r"/>
              </a:tabLst>
            </a:pPr>
            <a:r>
              <a:rPr lang="ar-SA" sz="1600" dirty="0"/>
              <a:t>	</a:t>
            </a:r>
            <a:r>
              <a:rPr lang="ar-SA" sz="1600" dirty="0" smtClean="0"/>
              <a:t>الأدوات</a:t>
            </a:r>
            <a:r>
              <a:rPr lang="en-GB" sz="1600" dirty="0" smtClean="0"/>
              <a:t>	</a:t>
            </a:r>
            <a:r>
              <a:rPr lang="ar-SA" sz="1600" dirty="0"/>
              <a:t>	دعم سبل المعيشة والأمن الغذائي للحصول على كافة التفاصيل</a:t>
            </a:r>
          </a:p>
          <a:p>
            <a:pPr>
              <a:lnSpc>
                <a:spcPct val="90000"/>
              </a:lnSpc>
              <a:spcBef>
                <a:spcPts val="400"/>
              </a:spcBef>
              <a:tabLst>
                <a:tab pos="804863" algn="r"/>
                <a:tab pos="2690813" algn="r"/>
                <a:tab pos="3409950" algn="r"/>
              </a:tabLst>
            </a:pPr>
            <a:r>
              <a:rPr lang="ar-SA" sz="1600" dirty="0"/>
              <a:t>	المواقع </a:t>
            </a:r>
            <a:r>
              <a:rPr lang="ar-SA" sz="1600" dirty="0" smtClean="0"/>
              <a:t>الإلكترونية</a:t>
            </a:r>
            <a:r>
              <a:rPr lang="en-GB" sz="1600" dirty="0" smtClean="0"/>
              <a:t>	</a:t>
            </a:r>
            <a:r>
              <a:rPr lang="ar-SA" sz="1600" dirty="0"/>
              <a:t>	اطلع على دعم حماية الطفل للحصول على كافة التفاصيل</a:t>
            </a:r>
          </a:p>
          <a:p>
            <a:pPr>
              <a:lnSpc>
                <a:spcPct val="90000"/>
              </a:lnSpc>
              <a:spcBef>
                <a:spcPts val="400"/>
              </a:spcBef>
              <a:tabLst>
                <a:tab pos="804863" algn="r"/>
                <a:tab pos="2690813" algn="r"/>
                <a:tab pos="3409950" algn="r"/>
              </a:tabLst>
            </a:pPr>
            <a:r>
              <a:rPr lang="ar-SA" sz="1600" dirty="0"/>
              <a:t>	أسئلة تطرحها على نفسك		-</a:t>
            </a:r>
          </a:p>
          <a:p>
            <a:pPr>
              <a:lnSpc>
                <a:spcPct val="90000"/>
              </a:lnSpc>
              <a:spcBef>
                <a:spcPts val="1200"/>
              </a:spcBef>
            </a:pPr>
            <a:endParaRPr lang="ar-SA" sz="1600" dirty="0"/>
          </a:p>
          <a:p>
            <a:pPr>
              <a:lnSpc>
                <a:spcPct val="90000"/>
              </a:lnSpc>
              <a:spcBef>
                <a:spcPts val="1200"/>
              </a:spcBef>
            </a:pPr>
            <a:endParaRPr lang="ar-SA" sz="1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084" y="1227113"/>
            <a:ext cx="4368945" cy="77946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3232" y="4868855"/>
            <a:ext cx="433308" cy="978879"/>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15142" y="4832558"/>
            <a:ext cx="334827" cy="818534"/>
          </a:xfrm>
          <a:prstGeom prst="rect">
            <a:avLst/>
          </a:prstGeom>
        </p:spPr>
      </p:pic>
      <p:cxnSp>
        <p:nvCxnSpPr>
          <p:cNvPr id="12" name="Straight Connector 11"/>
          <p:cNvCxnSpPr/>
          <p:nvPr/>
        </p:nvCxnSpPr>
        <p:spPr>
          <a:xfrm flipH="1">
            <a:off x="1887794" y="4832557"/>
            <a:ext cx="6709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1887794" y="5105402"/>
            <a:ext cx="6709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1887794" y="5378247"/>
            <a:ext cx="6709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887794" y="5651092"/>
            <a:ext cx="6709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1887794" y="5923938"/>
            <a:ext cx="6709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1887794" y="4544963"/>
            <a:ext cx="6709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597044" y="4544963"/>
            <a:ext cx="0" cy="13789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8066102" y="4544963"/>
            <a:ext cx="0" cy="13789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163560" y="4544963"/>
            <a:ext cx="0" cy="13789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381895" y="4544963"/>
            <a:ext cx="0" cy="13789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879154" y="4544963"/>
            <a:ext cx="0" cy="13789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Footer Placeholder 3"/>
          <p:cNvSpPr>
            <a:spLocks noGrp="1"/>
          </p:cNvSpPr>
          <p:nvPr>
            <p:ph type="ftr" sz="quarter" idx="3"/>
          </p:nvPr>
        </p:nvSpPr>
        <p:spPr>
          <a:xfrm>
            <a:off x="4139953" y="6329599"/>
            <a:ext cx="4546848" cy="365125"/>
          </a:xfrm>
        </p:spPr>
        <p:txBody>
          <a:bodyPr/>
          <a:lstStyle/>
          <a:p>
            <a:r>
              <a:rPr lang="ar-SA" b="0" dirty="0" smtClean="0"/>
              <a:t>الجزء "</a:t>
            </a:r>
            <a:r>
              <a:rPr lang="ar-SA" b="0" dirty="0" smtClean="0"/>
              <a:t>ب</a:t>
            </a:r>
            <a:r>
              <a:rPr lang="ar-TN" b="0" dirty="0"/>
              <a:t> "</a:t>
            </a:r>
            <a:r>
              <a:rPr lang="ar-TN" b="0" dirty="0" smtClean="0"/>
              <a:t>  </a:t>
            </a:r>
            <a:r>
              <a:rPr lang="ar-SA" b="0" dirty="0" smtClean="0"/>
              <a:t>7- </a:t>
            </a:r>
            <a:r>
              <a:rPr lang="ar-SA" b="0" dirty="0" smtClean="0"/>
              <a:t>مجموعة </a:t>
            </a:r>
            <a:r>
              <a:rPr lang="ar-SA" b="0" dirty="0" smtClean="0"/>
              <a:t>اسفير </a:t>
            </a:r>
            <a:r>
              <a:rPr lang="ar-SA" b="0" dirty="0" err="1" smtClean="0"/>
              <a:t>التدري</a:t>
            </a:r>
            <a:r>
              <a:rPr lang="ar-AE" b="0" dirty="0" err="1" smtClean="0"/>
              <a:t>بية</a:t>
            </a:r>
            <a:r>
              <a:rPr lang="ar-SA" b="0" dirty="0" smtClean="0"/>
              <a:t> </a:t>
            </a:r>
            <a:r>
              <a:rPr lang="ar-TN" b="0" dirty="0" smtClean="0"/>
              <a:t> 2015</a:t>
            </a:r>
            <a:endParaRPr lang="fr-CH" b="0" dirty="0"/>
          </a:p>
        </p:txBody>
      </p:sp>
    </p:spTree>
    <p:extLst>
      <p:ext uri="{BB962C8B-B14F-4D97-AF65-F5344CB8AC3E}">
        <p14:creationId xmlns:p14="http://schemas.microsoft.com/office/powerpoint/2010/main" val="3824734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dirty="0"/>
              <a:t>أ</a:t>
            </a:r>
            <a:r>
              <a:rPr lang="ar-TN" dirty="0" smtClean="0"/>
              <a:t>هم الرسائل</a:t>
            </a:r>
            <a:endParaRPr lang="ar-SA" dirty="0"/>
          </a:p>
        </p:txBody>
      </p:sp>
      <p:sp>
        <p:nvSpPr>
          <p:cNvPr id="3" name="Content Placeholder 2"/>
          <p:cNvSpPr>
            <a:spLocks noGrp="1"/>
          </p:cNvSpPr>
          <p:nvPr>
            <p:ph idx="1"/>
          </p:nvPr>
        </p:nvSpPr>
        <p:spPr/>
        <p:txBody>
          <a:bodyPr/>
          <a:lstStyle/>
          <a:p>
            <a:pPr lvl="1">
              <a:spcBef>
                <a:spcPts val="1600"/>
              </a:spcBef>
            </a:pPr>
            <a:r>
              <a:rPr lang="ar-SA"/>
              <a:t> </a:t>
            </a:r>
            <a:r>
              <a:rPr lang="ar-SA" smtClean="0"/>
              <a:t>الاستجابات </a:t>
            </a:r>
            <a:r>
              <a:rPr lang="ar-SA"/>
              <a:t>الخاصة بالتحويلات النقدية تنقل سلطة اتخاذ القرار والمسؤولية إلى المستفيدين، وتدعم حقهم في الحياة بكرامة. </a:t>
            </a:r>
          </a:p>
          <a:p>
            <a:pPr lvl="1">
              <a:spcBef>
                <a:spcPts val="1600"/>
              </a:spcBef>
            </a:pPr>
            <a:r>
              <a:rPr lang="ar-SA"/>
              <a:t>يسهم الميثاق الإنساني والمعايير الأساسية، ومبادئ الحماية الواردة في دليل اسفير، في تعزيز الجودة والمساءلة في برامج التحويلات النقدية. </a:t>
            </a:r>
          </a:p>
          <a:p>
            <a:pPr lvl="1">
              <a:spcBef>
                <a:spcPts val="1600"/>
              </a:spcBef>
            </a:pPr>
            <a:r>
              <a:rPr lang="ar-SA"/>
              <a:t>يقدم معيار سفير الخاص بالتحويلات النقدية والقسائم، إرشادات مفيدة لتعزيز الجودة والمساءلة في برامج التحويلات النقدية الخاصة بك، ويمكن أن تستكمل بتوجيهات إضافية من المعايير المترافقة مع اسفير</a:t>
            </a:r>
            <a:r>
              <a:rPr lang="ar-SA" smtClean="0"/>
              <a:t>.</a:t>
            </a:r>
            <a:endParaRPr lang="ar-SA"/>
          </a:p>
        </p:txBody>
      </p:sp>
      <p:sp>
        <p:nvSpPr>
          <p:cNvPr id="5" name="Footer Placeholder 3"/>
          <p:cNvSpPr>
            <a:spLocks noGrp="1"/>
          </p:cNvSpPr>
          <p:nvPr>
            <p:ph type="ftr" sz="quarter" idx="3"/>
          </p:nvPr>
        </p:nvSpPr>
        <p:spPr>
          <a:xfrm>
            <a:off x="4139953" y="6329599"/>
            <a:ext cx="4546848" cy="365125"/>
          </a:xfrm>
        </p:spPr>
        <p:txBody>
          <a:bodyPr/>
          <a:lstStyle/>
          <a:p>
            <a:r>
              <a:rPr lang="ar-SA" dirty="0" smtClean="0"/>
              <a:t>الجزء "</a:t>
            </a:r>
            <a:r>
              <a:rPr lang="ar-SA" dirty="0" smtClean="0"/>
              <a:t>ب</a:t>
            </a:r>
            <a:r>
              <a:rPr lang="ar-TN" dirty="0"/>
              <a:t> "</a:t>
            </a:r>
            <a:r>
              <a:rPr lang="ar-TN" dirty="0" smtClean="0"/>
              <a:t>  </a:t>
            </a:r>
            <a:r>
              <a:rPr lang="ar-SA" dirty="0" smtClean="0"/>
              <a:t>7- </a:t>
            </a:r>
            <a:r>
              <a:rPr lang="ar-SA" dirty="0" smtClean="0"/>
              <a:t>مجموعة </a:t>
            </a:r>
            <a:r>
              <a:rPr lang="ar-SA" dirty="0" smtClean="0"/>
              <a:t>اسفير </a:t>
            </a:r>
            <a:r>
              <a:rPr lang="ar-SA" dirty="0" err="1" smtClean="0"/>
              <a:t>التدري</a:t>
            </a:r>
            <a:r>
              <a:rPr lang="ar-AE" dirty="0" err="1" smtClean="0"/>
              <a:t>بية</a:t>
            </a:r>
            <a:r>
              <a:rPr lang="ar-SA" dirty="0" smtClean="0"/>
              <a:t> </a:t>
            </a:r>
            <a:r>
              <a:rPr lang="ar-TN" dirty="0" smtClean="0"/>
              <a:t> 2015</a:t>
            </a:r>
            <a:endParaRPr lang="fr-CH" dirty="0"/>
          </a:p>
        </p:txBody>
      </p:sp>
    </p:spTree>
    <p:extLst>
      <p:ext uri="{BB962C8B-B14F-4D97-AF65-F5344CB8AC3E}">
        <p14:creationId xmlns:p14="http://schemas.microsoft.com/office/powerpoint/2010/main" val="40381116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ما المقصود بالاستجابة المتعلقة بالتحويلات النقدية؟</a:t>
            </a:r>
          </a:p>
        </p:txBody>
      </p:sp>
      <p:sp>
        <p:nvSpPr>
          <p:cNvPr id="4" name="Footer Placeholder 3"/>
          <p:cNvSpPr>
            <a:spLocks noGrp="1"/>
          </p:cNvSpPr>
          <p:nvPr>
            <p:ph type="ftr" sz="quarter" idx="3"/>
          </p:nvPr>
        </p:nvSpPr>
        <p:spPr/>
        <p:txBody>
          <a:bodyPr/>
          <a:lstStyle/>
          <a:p>
            <a:r>
              <a:rPr lang="ar-SA" dirty="0" smtClean="0"/>
              <a:t>الجزء "</a:t>
            </a:r>
            <a:r>
              <a:rPr lang="ar-SA" dirty="0" smtClean="0"/>
              <a:t>ب</a:t>
            </a:r>
            <a:r>
              <a:rPr lang="ar-TN" dirty="0"/>
              <a:t> "</a:t>
            </a:r>
            <a:r>
              <a:rPr lang="ar-TN" dirty="0" smtClean="0"/>
              <a:t>  </a:t>
            </a:r>
            <a:r>
              <a:rPr lang="ar-SA" dirty="0" smtClean="0"/>
              <a:t>7- </a:t>
            </a:r>
            <a:r>
              <a:rPr lang="ar-SA" dirty="0" smtClean="0"/>
              <a:t>مجموعة </a:t>
            </a:r>
            <a:r>
              <a:rPr lang="ar-SA" dirty="0" smtClean="0"/>
              <a:t>اسفير </a:t>
            </a:r>
            <a:r>
              <a:rPr lang="ar-SA" dirty="0" err="1" smtClean="0"/>
              <a:t>التدري</a:t>
            </a:r>
            <a:r>
              <a:rPr lang="ar-AE" dirty="0" err="1" smtClean="0"/>
              <a:t>بية</a:t>
            </a:r>
            <a:r>
              <a:rPr lang="ar-SA" dirty="0" smtClean="0"/>
              <a:t> </a:t>
            </a:r>
            <a:r>
              <a:rPr lang="ar-TN" dirty="0" smtClean="0"/>
              <a:t> 2015</a:t>
            </a:r>
            <a:endParaRPr lang="fr-CH" dirty="0"/>
          </a:p>
        </p:txBody>
      </p:sp>
      <p:pic>
        <p:nvPicPr>
          <p:cNvPr id="5" name="Picture 2"/>
          <p:cNvPicPr>
            <a:picLocks noChangeAspect="1" noChangeArrowheads="1"/>
          </p:cNvPicPr>
          <p:nvPr/>
        </p:nvPicPr>
        <p:blipFill>
          <a:blip r:embed="rId3" cstate="print"/>
          <a:srcRect l="26875" t="22917" r="13750" b="22917"/>
          <a:stretch>
            <a:fillRect/>
          </a:stretch>
        </p:blipFill>
        <p:spPr bwMode="auto">
          <a:xfrm>
            <a:off x="876089" y="1530218"/>
            <a:ext cx="7576371" cy="4147066"/>
          </a:xfrm>
          <a:prstGeom prst="rect">
            <a:avLst/>
          </a:prstGeom>
          <a:noFill/>
          <a:ln w="9525">
            <a:noFill/>
            <a:miter lim="800000"/>
            <a:headEnd/>
            <a:tailEnd/>
          </a:ln>
        </p:spPr>
      </p:pic>
    </p:spTree>
    <p:extLst>
      <p:ext uri="{BB962C8B-B14F-4D97-AF65-F5344CB8AC3E}">
        <p14:creationId xmlns:p14="http://schemas.microsoft.com/office/powerpoint/2010/main" val="1384833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استكشاف المعايير الدنيا لاسفير بشأن التحويلات النقدية والقسائم</a:t>
            </a:r>
          </a:p>
        </p:txBody>
      </p:sp>
      <p:sp>
        <p:nvSpPr>
          <p:cNvPr id="6" name="Content Placeholder 5"/>
          <p:cNvSpPr>
            <a:spLocks noGrp="1"/>
          </p:cNvSpPr>
          <p:nvPr>
            <p:ph idx="1"/>
          </p:nvPr>
        </p:nvSpPr>
        <p:spPr/>
        <p:txBody>
          <a:bodyPr/>
          <a:lstStyle/>
          <a:p>
            <a:pPr>
              <a:spcBef>
                <a:spcPts val="1600"/>
              </a:spcBef>
            </a:pPr>
            <a:r>
              <a:rPr lang="ar-SA" dirty="0" smtClean="0"/>
              <a:t>هناك </a:t>
            </a:r>
            <a:r>
              <a:rPr lang="ar-SA" dirty="0"/>
              <a:t>8 ملاحظات إرشادية لهذا المعيار الأدنى.</a:t>
            </a:r>
          </a:p>
          <a:p>
            <a:pPr lvl="1">
              <a:spcBef>
                <a:spcPts val="1600"/>
              </a:spcBef>
            </a:pPr>
            <a:r>
              <a:rPr lang="ar-SA" dirty="0"/>
              <a:t>اقرأ الملاحظة الإرشادية التي تناسب رقم مجموعتك.</a:t>
            </a:r>
          </a:p>
          <a:p>
            <a:pPr lvl="1">
              <a:spcBef>
                <a:spcPts val="1600"/>
              </a:spcBef>
            </a:pPr>
            <a:r>
              <a:rPr lang="ar-SA" dirty="0"/>
              <a:t>ناقشها مع مجموعتك.</a:t>
            </a:r>
          </a:p>
          <a:p>
            <a:pPr lvl="1">
              <a:spcBef>
                <a:spcPts val="1600"/>
              </a:spcBef>
            </a:pPr>
            <a:r>
              <a:rPr lang="ar-SA" dirty="0"/>
              <a:t>لخص النقاط الرئيسية على لوح ورقي قلاب.</a:t>
            </a:r>
          </a:p>
          <a:p>
            <a:pPr lvl="1">
              <a:spcBef>
                <a:spcPts val="1600"/>
              </a:spcBef>
            </a:pPr>
            <a:r>
              <a:rPr lang="ar-SA" dirty="0"/>
              <a:t>استعد لعرض النقاط الرئيسة في دقيقة واحدة في جلسة جماعية</a:t>
            </a:r>
            <a:r>
              <a:rPr lang="ar-SA" dirty="0" smtClean="0"/>
              <a:t>.</a:t>
            </a:r>
            <a:endParaRPr lang="ar-SA"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7" y="91247"/>
            <a:ext cx="1033200" cy="899266"/>
          </a:xfrm>
          <a:prstGeom prst="rect">
            <a:avLst/>
          </a:prstGeom>
        </p:spPr>
      </p:pic>
      <p:sp>
        <p:nvSpPr>
          <p:cNvPr id="8" name="Footer Placeholder 3"/>
          <p:cNvSpPr>
            <a:spLocks noGrp="1"/>
          </p:cNvSpPr>
          <p:nvPr>
            <p:ph type="ftr" sz="quarter" idx="3"/>
          </p:nvPr>
        </p:nvSpPr>
        <p:spPr>
          <a:xfrm>
            <a:off x="4139953" y="6329599"/>
            <a:ext cx="4546848" cy="365125"/>
          </a:xfrm>
        </p:spPr>
        <p:txBody>
          <a:bodyPr/>
          <a:lstStyle/>
          <a:p>
            <a:r>
              <a:rPr lang="ar-SA" dirty="0" smtClean="0"/>
              <a:t>الجزء "</a:t>
            </a:r>
            <a:r>
              <a:rPr lang="ar-SA" dirty="0" smtClean="0"/>
              <a:t>ب</a:t>
            </a:r>
            <a:r>
              <a:rPr lang="ar-TN" dirty="0"/>
              <a:t> "</a:t>
            </a:r>
            <a:r>
              <a:rPr lang="ar-TN" dirty="0" smtClean="0"/>
              <a:t>  </a:t>
            </a:r>
            <a:r>
              <a:rPr lang="ar-SA" dirty="0" smtClean="0"/>
              <a:t>7- </a:t>
            </a:r>
            <a:r>
              <a:rPr lang="ar-SA" dirty="0" smtClean="0"/>
              <a:t>مجموعة </a:t>
            </a:r>
            <a:r>
              <a:rPr lang="ar-SA" dirty="0" smtClean="0"/>
              <a:t>اسفير </a:t>
            </a:r>
            <a:r>
              <a:rPr lang="ar-SA" dirty="0" err="1" smtClean="0"/>
              <a:t>التدري</a:t>
            </a:r>
            <a:r>
              <a:rPr lang="ar-AE" dirty="0" err="1" smtClean="0"/>
              <a:t>بية</a:t>
            </a:r>
            <a:r>
              <a:rPr lang="ar-SA" dirty="0" smtClean="0"/>
              <a:t> </a:t>
            </a:r>
            <a:r>
              <a:rPr lang="ar-TN" dirty="0" smtClean="0"/>
              <a:t> 2015</a:t>
            </a:r>
            <a:endParaRPr lang="fr-CH" dirty="0"/>
          </a:p>
        </p:txBody>
      </p:sp>
    </p:spTree>
    <p:extLst>
      <p:ext uri="{BB962C8B-B14F-4D97-AF65-F5344CB8AC3E}">
        <p14:creationId xmlns:p14="http://schemas.microsoft.com/office/powerpoint/2010/main" val="4128315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معيار اسفير الخاص ببرامج التحويلات النقدية والقسائم</a:t>
            </a:r>
          </a:p>
        </p:txBody>
      </p:sp>
      <p:sp>
        <p:nvSpPr>
          <p:cNvPr id="3" name="Content Placeholder 2"/>
          <p:cNvSpPr>
            <a:spLocks noGrp="1"/>
          </p:cNvSpPr>
          <p:nvPr>
            <p:ph idx="1"/>
          </p:nvPr>
        </p:nvSpPr>
        <p:spPr>
          <a:xfrm>
            <a:off x="3525078" y="1369242"/>
            <a:ext cx="5161722" cy="4785722"/>
          </a:xfrm>
        </p:spPr>
        <p:txBody>
          <a:bodyPr/>
          <a:lstStyle/>
          <a:p>
            <a:pPr>
              <a:spcBef>
                <a:spcPts val="1600"/>
              </a:spcBef>
            </a:pPr>
            <a:r>
              <a:rPr lang="ar-SA"/>
              <a:t>الأمن الغذائي: معيار التحويلات النقدية والقسائم رقم 1: الحصول على السلع والخدمات </a:t>
            </a:r>
            <a:r>
              <a:rPr lang="ar-SA" smtClean="0"/>
              <a:t>المتاحة</a:t>
            </a:r>
            <a:endParaRPr lang="ar-SA"/>
          </a:p>
          <a:p>
            <a:pPr>
              <a:spcBef>
                <a:spcPts val="1600"/>
              </a:spcBef>
            </a:pPr>
            <a:r>
              <a:rPr lang="ar-SA"/>
              <a:t>كما هو الحال مع كافة معايير اسفير الدنيا، يجب قراءة معيار اسفير المتعلق ببرامج التحويلات النقدية إضافة إلى الميثاق الإنساني، ومبادئ الحماية والمعايير الأساسية</a:t>
            </a:r>
            <a:r>
              <a:rPr lang="ar-SA" smtClean="0"/>
              <a:t>.</a:t>
            </a:r>
            <a:endParaRPr lang="ar-SA"/>
          </a:p>
        </p:txBody>
      </p:sp>
      <p:pic>
        <p:nvPicPr>
          <p:cNvPr id="5" name="Picture 4" descr="Sphere Handbook cover Arabic"/>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5926" y="1532839"/>
            <a:ext cx="2081283" cy="2972961"/>
          </a:xfrm>
          <a:prstGeom prst="rect">
            <a:avLst/>
          </a:prstGeom>
          <a:noFill/>
          <a:ln>
            <a:solidFill>
              <a:schemeClr val="accent1"/>
            </a:solidFill>
          </a:ln>
        </p:spPr>
      </p:pic>
      <p:sp>
        <p:nvSpPr>
          <p:cNvPr id="6" name="Footer Placeholder 3"/>
          <p:cNvSpPr txBox="1">
            <a:spLocks/>
          </p:cNvSpPr>
          <p:nvPr/>
        </p:nvSpPr>
        <p:spPr>
          <a:xfrm>
            <a:off x="4303370" y="6371828"/>
            <a:ext cx="4546848" cy="365125"/>
          </a:xfrm>
          <a:prstGeom prst="rect">
            <a:avLst/>
          </a:prstGeom>
        </p:spPr>
        <p:txBody>
          <a:bodyPr vert="horz" lIns="91440" tIns="45720" rIns="91440" bIns="45720" rtlCol="0" anchor="ctr"/>
          <a:lstStyle>
            <a:defPPr>
              <a:defRPr lang="fr-FR"/>
            </a:defPPr>
            <a:lvl1pPr marL="0" algn="r" defTabSz="914400" rtl="0" eaLnBrk="1" latinLnBrk="0" hangingPunct="1">
              <a:defRPr sz="1200" b="1" kern="1200">
                <a:solidFill>
                  <a:schemeClr val="bg1"/>
                </a:solidFill>
                <a:latin typeface="Traditional Arabic" panose="02020603050405020304" pitchFamily="18" charset="-78"/>
                <a:ea typeface="+mn-ea"/>
                <a:cs typeface="Traditional Arabic" panose="02020603050405020304" pitchFamily="18" charset="-78"/>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ar-SA" smtClean="0"/>
              <a:t>الجزء "ب</a:t>
            </a:r>
            <a:r>
              <a:rPr lang="ar-TN" smtClean="0"/>
              <a:t> "  </a:t>
            </a:r>
            <a:r>
              <a:rPr lang="ar-SA" smtClean="0"/>
              <a:t>7- مجموعة اسفير التدري</a:t>
            </a:r>
            <a:r>
              <a:rPr lang="ar-AE" smtClean="0"/>
              <a:t>بية</a:t>
            </a:r>
            <a:r>
              <a:rPr lang="ar-SA" smtClean="0"/>
              <a:t> </a:t>
            </a:r>
            <a:r>
              <a:rPr lang="ar-TN" smtClean="0"/>
              <a:t> 2015</a:t>
            </a:r>
            <a:endParaRPr lang="fr-CH" dirty="0"/>
          </a:p>
        </p:txBody>
      </p:sp>
    </p:spTree>
    <p:extLst>
      <p:ext uri="{BB962C8B-B14F-4D97-AF65-F5344CB8AC3E}">
        <p14:creationId xmlns:p14="http://schemas.microsoft.com/office/powerpoint/2010/main" val="59323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برامج التحويلات النقدية تدعم الحق في الحياة بكرامة</a:t>
            </a:r>
          </a:p>
        </p:txBody>
      </p:sp>
      <p:sp>
        <p:nvSpPr>
          <p:cNvPr id="3" name="Content Placeholder 2"/>
          <p:cNvSpPr>
            <a:spLocks noGrp="1"/>
          </p:cNvSpPr>
          <p:nvPr>
            <p:ph idx="1"/>
          </p:nvPr>
        </p:nvSpPr>
        <p:spPr>
          <a:xfrm>
            <a:off x="3074504" y="1369242"/>
            <a:ext cx="5612296" cy="4785722"/>
          </a:xfrm>
        </p:spPr>
        <p:txBody>
          <a:bodyPr/>
          <a:lstStyle/>
          <a:p>
            <a:pPr>
              <a:spcBef>
                <a:spcPts val="1200"/>
              </a:spcBef>
            </a:pPr>
            <a:r>
              <a:rPr lang="ar-SA" dirty="0"/>
              <a:t>برامج التحويلات النقدية تنقل سلطة اتخاذ القرار والمسؤولية إلى المستفيدين.  </a:t>
            </a:r>
          </a:p>
          <a:p>
            <a:pPr>
              <a:spcBef>
                <a:spcPts val="1200"/>
              </a:spcBef>
            </a:pPr>
            <a:r>
              <a:rPr lang="ar-SA" dirty="0"/>
              <a:t>كما أنها:</a:t>
            </a:r>
          </a:p>
          <a:p>
            <a:pPr lvl="1">
              <a:spcBef>
                <a:spcPts val="1200"/>
              </a:spcBef>
            </a:pPr>
            <a:r>
              <a:rPr lang="ar-SA" dirty="0"/>
              <a:t>تعزز المرونة والقدرة على التكيف للسياقات/ الاحتياجات المتغيرة.</a:t>
            </a:r>
          </a:p>
          <a:p>
            <a:pPr lvl="1">
              <a:spcBef>
                <a:spcPts val="1200"/>
              </a:spcBef>
            </a:pPr>
            <a:r>
              <a:rPr lang="ar-SA" dirty="0"/>
              <a:t>تضع الخيارات في أيدي المستفيدين.</a:t>
            </a:r>
          </a:p>
          <a:p>
            <a:pPr lvl="1">
              <a:spcBef>
                <a:spcPts val="1200"/>
              </a:spcBef>
            </a:pPr>
            <a:r>
              <a:rPr lang="ar-SA" dirty="0"/>
              <a:t>تعمل بمثابة كقوة موجهة </a:t>
            </a:r>
            <a:r>
              <a:rPr lang="ar-SA" dirty="0" err="1"/>
              <a:t>للادماج</a:t>
            </a:r>
            <a:r>
              <a:rPr lang="ar-SA" dirty="0"/>
              <a:t> المالي.</a:t>
            </a:r>
          </a:p>
          <a:p>
            <a:pPr lvl="1">
              <a:spcBef>
                <a:spcPts val="1200"/>
              </a:spcBef>
            </a:pPr>
            <a:r>
              <a:rPr lang="ar-SA" dirty="0"/>
              <a:t>تعزز الاقتصاد المحلي</a:t>
            </a:r>
          </a:p>
          <a:p>
            <a:pPr lvl="1">
              <a:spcBef>
                <a:spcPts val="1200"/>
              </a:spcBef>
            </a:pPr>
            <a:r>
              <a:rPr lang="ar-SA" dirty="0"/>
              <a:t>تدعم قدرات المجتمع المحلي على الصمود وتعزز سبل المعيشة</a:t>
            </a:r>
          </a:p>
          <a:p>
            <a:pPr marL="0" lvl="1" indent="0">
              <a:spcBef>
                <a:spcPts val="1200"/>
              </a:spcBef>
              <a:buNone/>
            </a:pPr>
            <a:r>
              <a:rPr lang="ar-SA" dirty="0" smtClean="0"/>
              <a:t>على </a:t>
            </a:r>
            <a:r>
              <a:rPr lang="ar-SA" dirty="0"/>
              <a:t>المدى الطويل</a:t>
            </a:r>
            <a:r>
              <a:rPr lang="ar-SA" dirty="0" smtClean="0"/>
              <a:t>.</a:t>
            </a:r>
            <a:endParaRPr lang="ar-SA" dirty="0"/>
          </a:p>
        </p:txBody>
      </p:sp>
      <p:pic>
        <p:nvPicPr>
          <p:cNvPr id="5" name="Picture 2" descr="C:\Documents and Settings\Adevalon\My Documents\My Pictures\My Pictures\Photos\Missions\Trocaire\Ethiopia\Assessement\Borana 164 [800x600].jpg"/>
          <p:cNvPicPr>
            <a:picLocks noChangeAspect="1" noChangeArrowheads="1"/>
          </p:cNvPicPr>
          <p:nvPr/>
        </p:nvPicPr>
        <p:blipFill>
          <a:blip r:embed="rId3" cstate="print"/>
          <a:srcRect/>
          <a:stretch>
            <a:fillRect/>
          </a:stretch>
        </p:blipFill>
        <p:spPr bwMode="auto">
          <a:xfrm>
            <a:off x="898370" y="1501136"/>
            <a:ext cx="2081436" cy="3124595"/>
          </a:xfrm>
          <a:prstGeom prst="rect">
            <a:avLst/>
          </a:prstGeom>
          <a:noFill/>
        </p:spPr>
      </p:pic>
      <p:sp>
        <p:nvSpPr>
          <p:cNvPr id="6" name="Footer Placeholder 3"/>
          <p:cNvSpPr>
            <a:spLocks noGrp="1"/>
          </p:cNvSpPr>
          <p:nvPr>
            <p:ph type="ftr" sz="quarter" idx="3"/>
          </p:nvPr>
        </p:nvSpPr>
        <p:spPr>
          <a:xfrm>
            <a:off x="4139953" y="6329599"/>
            <a:ext cx="4546848" cy="365125"/>
          </a:xfrm>
        </p:spPr>
        <p:txBody>
          <a:bodyPr/>
          <a:lstStyle/>
          <a:p>
            <a:r>
              <a:rPr lang="ar-SA" dirty="0" smtClean="0"/>
              <a:t>الجزء "</a:t>
            </a:r>
            <a:r>
              <a:rPr lang="ar-SA" dirty="0" smtClean="0"/>
              <a:t>ب</a:t>
            </a:r>
            <a:r>
              <a:rPr lang="ar-TN" dirty="0"/>
              <a:t> "</a:t>
            </a:r>
            <a:r>
              <a:rPr lang="ar-TN" dirty="0" smtClean="0"/>
              <a:t>  </a:t>
            </a:r>
            <a:r>
              <a:rPr lang="ar-SA" dirty="0" smtClean="0"/>
              <a:t>7- </a:t>
            </a:r>
            <a:r>
              <a:rPr lang="ar-SA" dirty="0" smtClean="0"/>
              <a:t>مجموعة </a:t>
            </a:r>
            <a:r>
              <a:rPr lang="ar-SA" dirty="0" smtClean="0"/>
              <a:t>اسفير </a:t>
            </a:r>
            <a:r>
              <a:rPr lang="ar-SA" dirty="0" err="1" smtClean="0"/>
              <a:t>التدري</a:t>
            </a:r>
            <a:r>
              <a:rPr lang="ar-AE" dirty="0" err="1" smtClean="0"/>
              <a:t>بية</a:t>
            </a:r>
            <a:r>
              <a:rPr lang="ar-SA" dirty="0" smtClean="0"/>
              <a:t> </a:t>
            </a:r>
            <a:r>
              <a:rPr lang="ar-TN" dirty="0" smtClean="0"/>
              <a:t> 2015</a:t>
            </a:r>
            <a:endParaRPr lang="fr-CH" dirty="0"/>
          </a:p>
        </p:txBody>
      </p:sp>
    </p:spTree>
    <p:extLst>
      <p:ext uri="{BB962C8B-B14F-4D97-AF65-F5344CB8AC3E}">
        <p14:creationId xmlns:p14="http://schemas.microsoft.com/office/powerpoint/2010/main" val="40535998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579305"/>
                </a:solidFill>
              </a:rPr>
              <a:t>فيديو لدراسة حالة</a:t>
            </a:r>
          </a:p>
        </p:txBody>
      </p:sp>
      <p:sp>
        <p:nvSpPr>
          <p:cNvPr id="3" name="Content Placeholder 2"/>
          <p:cNvSpPr>
            <a:spLocks noGrp="1"/>
          </p:cNvSpPr>
          <p:nvPr>
            <p:ph idx="1"/>
          </p:nvPr>
        </p:nvSpPr>
        <p:spPr>
          <a:xfrm>
            <a:off x="3469064" y="1369242"/>
            <a:ext cx="5217736" cy="4785722"/>
          </a:xfrm>
        </p:spPr>
        <p:txBody>
          <a:bodyPr/>
          <a:lstStyle/>
          <a:p>
            <a:pPr>
              <a:spcBef>
                <a:spcPts val="1600"/>
              </a:spcBef>
            </a:pPr>
            <a:r>
              <a:rPr lang="ar-SA" dirty="0"/>
              <a:t>قسم المشاركين إلى 8 مجموعات: </a:t>
            </a:r>
          </a:p>
          <a:p>
            <a:pPr lvl="1">
              <a:spcBef>
                <a:spcPts val="1600"/>
              </a:spcBef>
              <a:buClr>
                <a:srgbClr val="579305"/>
              </a:buClr>
            </a:pPr>
            <a:r>
              <a:rPr lang="ar-SA" dirty="0"/>
              <a:t>يقوم كل فرد بقراءة المادة التدريبية الخاصة بدراسة الحالة </a:t>
            </a:r>
            <a:r>
              <a:rPr lang="ar-SA" dirty="0" smtClean="0"/>
              <a:t>(</a:t>
            </a:r>
            <a:r>
              <a:rPr lang="ar-SA" dirty="0"/>
              <a:t>'</a:t>
            </a:r>
            <a:r>
              <a:rPr lang="ar-SA" dirty="0" smtClean="0"/>
              <a:t>10). </a:t>
            </a:r>
            <a:endParaRPr lang="ar-SA" dirty="0"/>
          </a:p>
          <a:p>
            <a:pPr lvl="1">
              <a:spcBef>
                <a:spcPts val="1600"/>
              </a:spcBef>
              <a:buClr>
                <a:srgbClr val="579305"/>
              </a:buClr>
            </a:pPr>
            <a:r>
              <a:rPr lang="ar-SA" dirty="0"/>
              <a:t>أثناء مشاهدة فيديو دراسة الحالة، اكتب الملاحظات الخاصة بالروابط بين ما تم استكشافه سابقا وما تشاهده </a:t>
            </a:r>
            <a:r>
              <a:rPr lang="ar-SA" dirty="0" smtClean="0"/>
              <a:t>(</a:t>
            </a:r>
            <a:r>
              <a:rPr lang="ar-SA" dirty="0"/>
              <a:t>'</a:t>
            </a:r>
            <a:r>
              <a:rPr lang="ar-SA" dirty="0" smtClean="0"/>
              <a:t>10).  </a:t>
            </a:r>
            <a:endParaRPr lang="ar-SA" dirty="0"/>
          </a:p>
          <a:p>
            <a:pPr lvl="1">
              <a:spcBef>
                <a:spcPts val="1600"/>
              </a:spcBef>
              <a:buClr>
                <a:srgbClr val="579305"/>
              </a:buClr>
            </a:pPr>
            <a:r>
              <a:rPr lang="ar-SA" dirty="0"/>
              <a:t>قم بتدوين الكلمات الرئيسية التي يتم ذكرها المرتبطة بالملاحظة الإرشادية التي قدمتها في التمرين السابق</a:t>
            </a:r>
            <a:r>
              <a:rPr lang="ar-SA" dirty="0" smtClean="0"/>
              <a:t>.</a:t>
            </a:r>
            <a:endParaRPr lang="ar-SA"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34" y="91247"/>
            <a:ext cx="1033200" cy="899266"/>
          </a:xfrm>
          <a:prstGeom prst="rect">
            <a:avLst/>
          </a:prstGeom>
        </p:spPr>
      </p:pic>
      <p:sp>
        <p:nvSpPr>
          <p:cNvPr id="6" name="Footer Placeholder 3"/>
          <p:cNvSpPr>
            <a:spLocks noGrp="1"/>
          </p:cNvSpPr>
          <p:nvPr>
            <p:ph type="ftr" sz="quarter" idx="3"/>
          </p:nvPr>
        </p:nvSpPr>
        <p:spPr>
          <a:xfrm>
            <a:off x="4139953" y="6329599"/>
            <a:ext cx="4546848" cy="365125"/>
          </a:xfrm>
        </p:spPr>
        <p:txBody>
          <a:bodyPr/>
          <a:lstStyle/>
          <a:p>
            <a:r>
              <a:rPr lang="ar-SA" dirty="0" smtClean="0"/>
              <a:t>الجزء "</a:t>
            </a:r>
            <a:r>
              <a:rPr lang="ar-SA" dirty="0" smtClean="0"/>
              <a:t>ب</a:t>
            </a:r>
            <a:r>
              <a:rPr lang="ar-TN" dirty="0"/>
              <a:t> "</a:t>
            </a:r>
            <a:r>
              <a:rPr lang="ar-TN" dirty="0" smtClean="0"/>
              <a:t>  </a:t>
            </a:r>
            <a:r>
              <a:rPr lang="ar-SA" dirty="0" smtClean="0"/>
              <a:t>7- </a:t>
            </a:r>
            <a:r>
              <a:rPr lang="ar-SA" dirty="0" smtClean="0"/>
              <a:t>مجموعة </a:t>
            </a:r>
            <a:r>
              <a:rPr lang="ar-SA" dirty="0" smtClean="0"/>
              <a:t>اسفير </a:t>
            </a:r>
            <a:r>
              <a:rPr lang="ar-SA" dirty="0" err="1" smtClean="0"/>
              <a:t>التدري</a:t>
            </a:r>
            <a:r>
              <a:rPr lang="ar-AE" dirty="0" err="1" smtClean="0"/>
              <a:t>بية</a:t>
            </a:r>
            <a:r>
              <a:rPr lang="ar-SA" dirty="0" smtClean="0"/>
              <a:t> </a:t>
            </a:r>
            <a:r>
              <a:rPr lang="ar-TN" dirty="0" smtClean="0"/>
              <a:t> 2015</a:t>
            </a:r>
            <a:endParaRPr lang="fr-CH" dirty="0"/>
          </a:p>
        </p:txBody>
      </p:sp>
    </p:spTree>
    <p:extLst>
      <p:ext uri="{BB962C8B-B14F-4D97-AF65-F5344CB8AC3E}">
        <p14:creationId xmlns:p14="http://schemas.microsoft.com/office/powerpoint/2010/main" val="1543650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فيديو لدراسة حالة</a:t>
            </a:r>
          </a:p>
        </p:txBody>
      </p:sp>
      <p:pic>
        <p:nvPicPr>
          <p:cNvPr id="7" name="Picture 1"/>
          <p:cNvPicPr>
            <a:picLocks noChangeAspect="1" noChangeArrowheads="1"/>
          </p:cNvPicPr>
          <p:nvPr/>
        </p:nvPicPr>
        <p:blipFill>
          <a:blip r:embed="rId3" cstate="print"/>
          <a:srcRect l="26875" t="28125" r="14375" b="16667"/>
          <a:stretch>
            <a:fillRect/>
          </a:stretch>
        </p:blipFill>
        <p:spPr bwMode="auto">
          <a:xfrm>
            <a:off x="1066800" y="1676400"/>
            <a:ext cx="7162800" cy="4038600"/>
          </a:xfrm>
          <a:prstGeom prst="rect">
            <a:avLst/>
          </a:prstGeom>
          <a:noFill/>
          <a:ln w="9525">
            <a:noFill/>
            <a:miter lim="800000"/>
            <a:headEnd/>
            <a:tailEnd/>
          </a:ln>
        </p:spPr>
      </p:pic>
      <p:sp>
        <p:nvSpPr>
          <p:cNvPr id="6" name="Footer Placeholder 3"/>
          <p:cNvSpPr>
            <a:spLocks noGrp="1"/>
          </p:cNvSpPr>
          <p:nvPr>
            <p:ph type="ftr" sz="quarter" idx="3"/>
          </p:nvPr>
        </p:nvSpPr>
        <p:spPr>
          <a:xfrm>
            <a:off x="4139953" y="6329599"/>
            <a:ext cx="4546848" cy="365125"/>
          </a:xfrm>
        </p:spPr>
        <p:txBody>
          <a:bodyPr/>
          <a:lstStyle/>
          <a:p>
            <a:r>
              <a:rPr lang="ar-SA" dirty="0" smtClean="0"/>
              <a:t>الجزء "</a:t>
            </a:r>
            <a:r>
              <a:rPr lang="ar-SA" dirty="0" smtClean="0"/>
              <a:t>ب</a:t>
            </a:r>
            <a:r>
              <a:rPr lang="ar-TN" dirty="0"/>
              <a:t> "</a:t>
            </a:r>
            <a:r>
              <a:rPr lang="ar-TN" dirty="0" smtClean="0"/>
              <a:t>  </a:t>
            </a:r>
            <a:r>
              <a:rPr lang="ar-SA" dirty="0" smtClean="0"/>
              <a:t>7- </a:t>
            </a:r>
            <a:r>
              <a:rPr lang="ar-SA" dirty="0" smtClean="0"/>
              <a:t>مجموعة </a:t>
            </a:r>
            <a:r>
              <a:rPr lang="ar-SA" dirty="0" smtClean="0"/>
              <a:t>اسفير </a:t>
            </a:r>
            <a:r>
              <a:rPr lang="ar-SA" dirty="0" err="1" smtClean="0"/>
              <a:t>التدري</a:t>
            </a:r>
            <a:r>
              <a:rPr lang="ar-AE" dirty="0" err="1" smtClean="0"/>
              <a:t>بية</a:t>
            </a:r>
            <a:r>
              <a:rPr lang="ar-SA" dirty="0" smtClean="0"/>
              <a:t> </a:t>
            </a:r>
            <a:r>
              <a:rPr lang="ar-TN" dirty="0" smtClean="0"/>
              <a:t> 2015</a:t>
            </a:r>
            <a:endParaRPr lang="fr-CH" dirty="0"/>
          </a:p>
        </p:txBody>
      </p:sp>
    </p:spTree>
    <p:extLst>
      <p:ext uri="{BB962C8B-B14F-4D97-AF65-F5344CB8AC3E}">
        <p14:creationId xmlns:p14="http://schemas.microsoft.com/office/powerpoint/2010/main" val="30368370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استخدام التحويلات النقدية في حالات الطوارئ الخاصة بالثروة الحيوانية</a:t>
            </a:r>
          </a:p>
        </p:txBody>
      </p:sp>
      <p:sp>
        <p:nvSpPr>
          <p:cNvPr id="3" name="Content Placeholder 2"/>
          <p:cNvSpPr>
            <a:spLocks noGrp="1"/>
          </p:cNvSpPr>
          <p:nvPr>
            <p:ph idx="1"/>
          </p:nvPr>
        </p:nvSpPr>
        <p:spPr>
          <a:xfrm>
            <a:off x="6297104" y="1369242"/>
            <a:ext cx="2389695" cy="4785722"/>
          </a:xfrm>
        </p:spPr>
        <p:txBody>
          <a:bodyPr/>
          <a:lstStyle/>
          <a:p>
            <a:r>
              <a:rPr lang="ar-SA" dirty="0"/>
              <a:t>اقتراحات بشأن كيفية إدماج الاعتبارات المحددة المرتبطة ببرامج التحويلات النقدية في نهج الإرشادات والمعايير </a:t>
            </a:r>
            <a:r>
              <a:rPr lang="ar-SA" dirty="0" smtClean="0"/>
              <a:t>الخاصة </a:t>
            </a:r>
            <a:r>
              <a:rPr lang="ar-SA" dirty="0"/>
              <a:t>بالثروة الحيوانية في حالات </a:t>
            </a:r>
            <a:r>
              <a:rPr lang="ar-SA" dirty="0" smtClean="0"/>
              <a:t>الطوارئ</a:t>
            </a:r>
            <a:r>
              <a:rPr lang="en-GB" dirty="0" smtClean="0"/>
              <a:t> .(LEGS) </a:t>
            </a:r>
            <a:endParaRPr lang="en-GB" dirty="0"/>
          </a:p>
        </p:txBody>
      </p:sp>
      <p:pic>
        <p:nvPicPr>
          <p:cNvPr id="5" name="Picture 4" descr="vetwork-working-paper-cov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2709" y="1484228"/>
            <a:ext cx="1991532" cy="3011196"/>
          </a:xfrm>
          <a:prstGeom prst="rect">
            <a:avLst/>
          </a:prstGeom>
          <a:ln w="6350">
            <a:solidFill>
              <a:schemeClr val="tx2"/>
            </a:solidFill>
          </a:ln>
        </p:spPr>
      </p:pic>
      <p:pic>
        <p:nvPicPr>
          <p:cNvPr id="7" name="Picture 6" descr="E:\Windows shared\Arabic source\Source images\LEGS Arabic 2nd edition cover.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1328" y="1484228"/>
            <a:ext cx="2080047" cy="3011196"/>
          </a:xfrm>
          <a:prstGeom prst="rect">
            <a:avLst/>
          </a:prstGeom>
          <a:noFill/>
          <a:ln>
            <a:noFill/>
          </a:ln>
        </p:spPr>
      </p:pic>
      <p:sp>
        <p:nvSpPr>
          <p:cNvPr id="8" name="Footer Placeholder 3"/>
          <p:cNvSpPr>
            <a:spLocks noGrp="1"/>
          </p:cNvSpPr>
          <p:nvPr>
            <p:ph type="ftr" sz="quarter" idx="3"/>
          </p:nvPr>
        </p:nvSpPr>
        <p:spPr>
          <a:xfrm>
            <a:off x="4139953" y="6329599"/>
            <a:ext cx="4546848" cy="365125"/>
          </a:xfrm>
        </p:spPr>
        <p:txBody>
          <a:bodyPr/>
          <a:lstStyle/>
          <a:p>
            <a:r>
              <a:rPr lang="ar-SA" dirty="0" smtClean="0"/>
              <a:t>الجزء "</a:t>
            </a:r>
            <a:r>
              <a:rPr lang="ar-SA" dirty="0" smtClean="0"/>
              <a:t>ب</a:t>
            </a:r>
            <a:r>
              <a:rPr lang="ar-TN" dirty="0"/>
              <a:t> "</a:t>
            </a:r>
            <a:r>
              <a:rPr lang="ar-TN" dirty="0" smtClean="0"/>
              <a:t>  </a:t>
            </a:r>
            <a:r>
              <a:rPr lang="ar-SA" dirty="0" smtClean="0"/>
              <a:t>7- </a:t>
            </a:r>
            <a:r>
              <a:rPr lang="ar-SA" dirty="0" smtClean="0"/>
              <a:t>مجموعة </a:t>
            </a:r>
            <a:r>
              <a:rPr lang="ar-SA" dirty="0" smtClean="0"/>
              <a:t>اسفير </a:t>
            </a:r>
            <a:r>
              <a:rPr lang="ar-SA" dirty="0" err="1" smtClean="0"/>
              <a:t>التدري</a:t>
            </a:r>
            <a:r>
              <a:rPr lang="ar-AE" dirty="0" err="1" smtClean="0"/>
              <a:t>بية</a:t>
            </a:r>
            <a:r>
              <a:rPr lang="ar-SA" dirty="0" smtClean="0"/>
              <a:t> </a:t>
            </a:r>
            <a:r>
              <a:rPr lang="ar-TN" dirty="0" smtClean="0"/>
              <a:t> 2015</a:t>
            </a:r>
            <a:endParaRPr lang="fr-CH" dirty="0"/>
          </a:p>
        </p:txBody>
      </p:sp>
    </p:spTree>
    <p:extLst>
      <p:ext uri="{BB962C8B-B14F-4D97-AF65-F5344CB8AC3E}">
        <p14:creationId xmlns:p14="http://schemas.microsoft.com/office/powerpoint/2010/main" val="2469258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المعايير المتعلقة بتقييم السوق والأصول المنتجة </a:t>
            </a:r>
          </a:p>
        </p:txBody>
      </p:sp>
      <p:sp>
        <p:nvSpPr>
          <p:cNvPr id="3" name="Content Placeholder 2"/>
          <p:cNvSpPr>
            <a:spLocks noGrp="1"/>
          </p:cNvSpPr>
          <p:nvPr>
            <p:ph idx="1"/>
          </p:nvPr>
        </p:nvSpPr>
        <p:spPr>
          <a:xfrm>
            <a:off x="3780148" y="1369242"/>
            <a:ext cx="4906652" cy="4785722"/>
          </a:xfrm>
        </p:spPr>
        <p:txBody>
          <a:bodyPr/>
          <a:lstStyle/>
          <a:p>
            <a:pPr>
              <a:spcBef>
                <a:spcPts val="1600"/>
              </a:spcBef>
            </a:pPr>
            <a:r>
              <a:rPr lang="ar-SA"/>
              <a:t>اقترح أمثلة للبرمجة الضعيفة والبرمجة التي تراعي المعايير.</a:t>
            </a:r>
          </a:p>
          <a:p>
            <a:pPr>
              <a:spcBef>
                <a:spcPts val="1600"/>
              </a:spcBef>
            </a:pPr>
            <a:r>
              <a:rPr lang="ar-SA"/>
              <a:t>قدم أمثلة مفيدة حول تطبيقات ملموسة من 'تجنب إلحاق المزيد من الأذى' والمبادئ التي تراعي حساسيات الصراع</a:t>
            </a:r>
            <a:r>
              <a:rPr lang="ar-SA" smtClean="0"/>
              <a:t>.</a:t>
            </a:r>
            <a:endParaRPr lang="ar-SA"/>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1385" y="1517716"/>
            <a:ext cx="2567679" cy="3642995"/>
          </a:xfrm>
          <a:prstGeom prst="rect">
            <a:avLst/>
          </a:prstGeom>
        </p:spPr>
      </p:pic>
      <p:sp>
        <p:nvSpPr>
          <p:cNvPr id="6" name="Footer Placeholder 3"/>
          <p:cNvSpPr>
            <a:spLocks noGrp="1"/>
          </p:cNvSpPr>
          <p:nvPr>
            <p:ph type="ftr" sz="quarter" idx="3"/>
          </p:nvPr>
        </p:nvSpPr>
        <p:spPr>
          <a:xfrm>
            <a:off x="4139953" y="6329599"/>
            <a:ext cx="4546848" cy="365125"/>
          </a:xfrm>
        </p:spPr>
        <p:txBody>
          <a:bodyPr/>
          <a:lstStyle/>
          <a:p>
            <a:r>
              <a:rPr lang="ar-SA" dirty="0" smtClean="0"/>
              <a:t>الجزء "</a:t>
            </a:r>
            <a:r>
              <a:rPr lang="ar-SA" dirty="0" smtClean="0"/>
              <a:t>ب</a:t>
            </a:r>
            <a:r>
              <a:rPr lang="ar-TN" dirty="0"/>
              <a:t> "</a:t>
            </a:r>
            <a:r>
              <a:rPr lang="ar-TN" dirty="0" smtClean="0"/>
              <a:t>  </a:t>
            </a:r>
            <a:r>
              <a:rPr lang="ar-SA" dirty="0" smtClean="0"/>
              <a:t>7- </a:t>
            </a:r>
            <a:r>
              <a:rPr lang="ar-SA" dirty="0" smtClean="0"/>
              <a:t>مجموعة </a:t>
            </a:r>
            <a:r>
              <a:rPr lang="ar-SA" dirty="0" smtClean="0"/>
              <a:t>اسفير </a:t>
            </a:r>
            <a:r>
              <a:rPr lang="ar-SA" dirty="0" err="1" smtClean="0"/>
              <a:t>التدري</a:t>
            </a:r>
            <a:r>
              <a:rPr lang="ar-AE" dirty="0" err="1" smtClean="0"/>
              <a:t>بية</a:t>
            </a:r>
            <a:r>
              <a:rPr lang="ar-SA" dirty="0" smtClean="0"/>
              <a:t> </a:t>
            </a:r>
            <a:r>
              <a:rPr lang="ar-TN" dirty="0" smtClean="0"/>
              <a:t> 2015</a:t>
            </a:r>
            <a:endParaRPr lang="fr-CH" dirty="0"/>
          </a:p>
        </p:txBody>
      </p:sp>
    </p:spTree>
    <p:extLst>
      <p:ext uri="{BB962C8B-B14F-4D97-AF65-F5344CB8AC3E}">
        <p14:creationId xmlns:p14="http://schemas.microsoft.com/office/powerpoint/2010/main" val="3504697926"/>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779</TotalTime>
  <Words>1014</Words>
  <Application>Microsoft Office PowerPoint</Application>
  <PresentationFormat>On-screen Show (4:3)</PresentationFormat>
  <Paragraphs>99</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Speher Arabic ppt theme</vt:lpstr>
      <vt:lpstr>اسفير والاستجابات المتعلقة بالتحويلات النقدية</vt:lpstr>
      <vt:lpstr>ما المقصود بالاستجابة المتعلقة بالتحويلات النقدية؟</vt:lpstr>
      <vt:lpstr>استكشاف المعايير الدنيا لاسفير بشأن التحويلات النقدية والقسائم</vt:lpstr>
      <vt:lpstr>معيار اسفير الخاص ببرامج التحويلات النقدية والقسائم</vt:lpstr>
      <vt:lpstr>برامج التحويلات النقدية تدعم الحق في الحياة بكرامة</vt:lpstr>
      <vt:lpstr>فيديو لدراسة حالة</vt:lpstr>
      <vt:lpstr>فيديو لدراسة حالة</vt:lpstr>
      <vt:lpstr>استخدام التحويلات النقدية في حالات الطوارئ الخاصة بالثروة الحيوانية</vt:lpstr>
      <vt:lpstr>المعايير المتعلقة بتقييم السوق والأصول المنتجة </vt:lpstr>
      <vt:lpstr>المساءلة تجاه المستفيدين</vt:lpstr>
      <vt:lpstr>إرشادات محددة لحماية الأطفال</vt:lpstr>
      <vt:lpstr>أهم الرسائل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2015-04-13T14:23:17Z</dcterms:created>
  <dcterms:modified xsi:type="dcterms:W3CDTF">2015-05-28T15:56:08Z</dcterms:modified>
</cp:coreProperties>
</file>